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256" r:id="rId2"/>
  </p:sldIdLst>
  <p:sldSz cx="32918400" cy="18516600"/>
  <p:notesSz cx="7102475" cy="93884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3D85F91-EB2C-9ABD-AF6B-C10F70AFDDD4}" name="Colin Heberling" initials="CH" userId="S::cheberling@universalsequencing.com::e7d22ca9-371f-49b4-98ca-080fef7c2be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autoAdjust="0"/>
  </p:normalViewPr>
  <p:slideViewPr>
    <p:cSldViewPr snapToGrid="0">
      <p:cViewPr varScale="1">
        <p:scale>
          <a:sx n="31" d="100"/>
          <a:sy n="31" d="100"/>
        </p:scale>
        <p:origin x="658" y="6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2" d="100"/>
          <a:sy n="62" d="100"/>
        </p:scale>
        <p:origin x="3178" y="48"/>
      </p:cViewPr>
      <p:guideLst/>
    </p:cSldViewPr>
  </p:notes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469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022725" y="0"/>
            <a:ext cx="3078163" cy="469900"/>
          </a:xfrm>
          <a:prstGeom prst="rect">
            <a:avLst/>
          </a:prstGeom>
        </p:spPr>
        <p:txBody>
          <a:bodyPr vert="horz" lIns="91440" tIns="45720" rIns="91440" bIns="45720" rtlCol="0"/>
          <a:lstStyle>
            <a:lvl1pPr algn="r">
              <a:defRPr sz="1200"/>
            </a:lvl1pPr>
          </a:lstStyle>
          <a:p>
            <a:fld id="{30FB2FA9-FCB2-44FB-9152-F18B3AEB30A9}" type="datetimeFigureOut">
              <a:rPr lang="en-US" smtClean="0"/>
              <a:t>22-Mar-22</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9613" y="4518025"/>
            <a:ext cx="5683250" cy="369728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918575"/>
            <a:ext cx="3078163" cy="469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022725" y="8918575"/>
            <a:ext cx="3078163" cy="469900"/>
          </a:xfrm>
          <a:prstGeom prst="rect">
            <a:avLst/>
          </a:prstGeom>
        </p:spPr>
        <p:txBody>
          <a:bodyPr vert="horz" lIns="91440" tIns="45720" rIns="91440" bIns="45720" rtlCol="0" anchor="b"/>
          <a:lstStyle>
            <a:lvl1pPr algn="r">
              <a:defRPr sz="1200"/>
            </a:lvl1pPr>
          </a:lstStyle>
          <a:p>
            <a:fld id="{F96029F9-AB00-4B65-947D-3E360774B50A}" type="slidenum">
              <a:rPr lang="en-US" smtClean="0"/>
              <a:t>‹#›</a:t>
            </a:fld>
            <a:endParaRPr lang="en-US"/>
          </a:p>
        </p:txBody>
      </p:sp>
    </p:spTree>
    <p:extLst>
      <p:ext uri="{BB962C8B-B14F-4D97-AF65-F5344CB8AC3E}">
        <p14:creationId xmlns:p14="http://schemas.microsoft.com/office/powerpoint/2010/main" val="4089763381"/>
      </p:ext>
    </p:extLst>
  </p:cSld>
  <p:clrMap bg1="lt1" tx1="dk1" bg2="lt2" tx2="dk2" accent1="accent1" accent2="accent2" accent3="accent3" accent4="accent4" accent5="accent5" accent6="accent6" hlink="hlink" folHlink="folHlink"/>
  <p:notesStyle>
    <a:lvl1pPr marL="0" algn="l" defTabSz="2468880" rtl="0" eaLnBrk="1" latinLnBrk="0" hangingPunct="1">
      <a:defRPr sz="3240" kern="1200">
        <a:solidFill>
          <a:schemeClr val="tx1"/>
        </a:solidFill>
        <a:latin typeface="+mn-lt"/>
        <a:ea typeface="+mn-ea"/>
        <a:cs typeface="+mn-cs"/>
      </a:defRPr>
    </a:lvl1pPr>
    <a:lvl2pPr marL="1234440" algn="l" defTabSz="2468880" rtl="0" eaLnBrk="1" latinLnBrk="0" hangingPunct="1">
      <a:defRPr sz="3240" kern="1200">
        <a:solidFill>
          <a:schemeClr val="tx1"/>
        </a:solidFill>
        <a:latin typeface="+mn-lt"/>
        <a:ea typeface="+mn-ea"/>
        <a:cs typeface="+mn-cs"/>
      </a:defRPr>
    </a:lvl2pPr>
    <a:lvl3pPr marL="2468880" algn="l" defTabSz="2468880" rtl="0" eaLnBrk="1" latinLnBrk="0" hangingPunct="1">
      <a:defRPr sz="3240" kern="1200">
        <a:solidFill>
          <a:schemeClr val="tx1"/>
        </a:solidFill>
        <a:latin typeface="+mn-lt"/>
        <a:ea typeface="+mn-ea"/>
        <a:cs typeface="+mn-cs"/>
      </a:defRPr>
    </a:lvl3pPr>
    <a:lvl4pPr marL="3703320" algn="l" defTabSz="2468880" rtl="0" eaLnBrk="1" latinLnBrk="0" hangingPunct="1">
      <a:defRPr sz="3240" kern="1200">
        <a:solidFill>
          <a:schemeClr val="tx1"/>
        </a:solidFill>
        <a:latin typeface="+mn-lt"/>
        <a:ea typeface="+mn-ea"/>
        <a:cs typeface="+mn-cs"/>
      </a:defRPr>
    </a:lvl4pPr>
    <a:lvl5pPr marL="4937760" algn="l" defTabSz="2468880" rtl="0" eaLnBrk="1" latinLnBrk="0" hangingPunct="1">
      <a:defRPr sz="3240" kern="1200">
        <a:solidFill>
          <a:schemeClr val="tx1"/>
        </a:solidFill>
        <a:latin typeface="+mn-lt"/>
        <a:ea typeface="+mn-ea"/>
        <a:cs typeface="+mn-cs"/>
      </a:defRPr>
    </a:lvl5pPr>
    <a:lvl6pPr marL="6172200" algn="l" defTabSz="2468880" rtl="0" eaLnBrk="1" latinLnBrk="0" hangingPunct="1">
      <a:defRPr sz="3240" kern="1200">
        <a:solidFill>
          <a:schemeClr val="tx1"/>
        </a:solidFill>
        <a:latin typeface="+mn-lt"/>
        <a:ea typeface="+mn-ea"/>
        <a:cs typeface="+mn-cs"/>
      </a:defRPr>
    </a:lvl6pPr>
    <a:lvl7pPr marL="7406640" algn="l" defTabSz="2468880" rtl="0" eaLnBrk="1" latinLnBrk="0" hangingPunct="1">
      <a:defRPr sz="3240" kern="1200">
        <a:solidFill>
          <a:schemeClr val="tx1"/>
        </a:solidFill>
        <a:latin typeface="+mn-lt"/>
        <a:ea typeface="+mn-ea"/>
        <a:cs typeface="+mn-cs"/>
      </a:defRPr>
    </a:lvl7pPr>
    <a:lvl8pPr marL="8641080" algn="l" defTabSz="2468880" rtl="0" eaLnBrk="1" latinLnBrk="0" hangingPunct="1">
      <a:defRPr sz="3240" kern="1200">
        <a:solidFill>
          <a:schemeClr val="tx1"/>
        </a:solidFill>
        <a:latin typeface="+mn-lt"/>
        <a:ea typeface="+mn-ea"/>
        <a:cs typeface="+mn-cs"/>
      </a:defRPr>
    </a:lvl8pPr>
    <a:lvl9pPr marL="9875520" algn="l" defTabSz="2468880" rtl="0" eaLnBrk="1" latinLnBrk="0" hangingPunct="1">
      <a:defRPr sz="324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96029F9-AB00-4B65-947D-3E360774B50A}" type="slidenum">
              <a:rPr lang="en-US" smtClean="0"/>
              <a:t>1</a:t>
            </a:fld>
            <a:endParaRPr lang="en-US"/>
          </a:p>
        </p:txBody>
      </p:sp>
    </p:spTree>
    <p:extLst>
      <p:ext uri="{BB962C8B-B14F-4D97-AF65-F5344CB8AC3E}">
        <p14:creationId xmlns:p14="http://schemas.microsoft.com/office/powerpoint/2010/main" val="3235151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114800" y="3030380"/>
            <a:ext cx="24688800" cy="6446520"/>
          </a:xfrm>
        </p:spPr>
        <p:txBody>
          <a:bodyPr anchor="b"/>
          <a:lstStyle>
            <a:lvl1pPr algn="ctr">
              <a:defRPr sz="16200"/>
            </a:lvl1pPr>
          </a:lstStyle>
          <a:p>
            <a:r>
              <a:rPr lang="en-US"/>
              <a:t>Click to edit Master title style</a:t>
            </a:r>
            <a:endParaRPr lang="en-US" dirty="0"/>
          </a:p>
        </p:txBody>
      </p:sp>
      <p:sp>
        <p:nvSpPr>
          <p:cNvPr id="3" name="Subtitle 2"/>
          <p:cNvSpPr>
            <a:spLocks noGrp="1"/>
          </p:cNvSpPr>
          <p:nvPr>
            <p:ph type="subTitle" idx="1"/>
          </p:nvPr>
        </p:nvSpPr>
        <p:spPr>
          <a:xfrm>
            <a:off x="4114800" y="9725503"/>
            <a:ext cx="24688800" cy="4470557"/>
          </a:xfrm>
        </p:spPr>
        <p:txBody>
          <a:bodyPr/>
          <a:lstStyle>
            <a:lvl1pPr marL="0" indent="0" algn="ctr">
              <a:buNone/>
              <a:defRPr sz="6480"/>
            </a:lvl1pPr>
            <a:lvl2pPr marL="1234440" indent="0" algn="ctr">
              <a:buNone/>
              <a:defRPr sz="5400"/>
            </a:lvl2pPr>
            <a:lvl3pPr marL="2468880" indent="0" algn="ctr">
              <a:buNone/>
              <a:defRPr sz="4860"/>
            </a:lvl3pPr>
            <a:lvl4pPr marL="3703320" indent="0" algn="ctr">
              <a:buNone/>
              <a:defRPr sz="4320"/>
            </a:lvl4pPr>
            <a:lvl5pPr marL="4937760" indent="0" algn="ctr">
              <a:buNone/>
              <a:defRPr sz="4320"/>
            </a:lvl5pPr>
            <a:lvl6pPr marL="6172200" indent="0" algn="ctr">
              <a:buNone/>
              <a:defRPr sz="4320"/>
            </a:lvl6pPr>
            <a:lvl7pPr marL="7406640" indent="0" algn="ctr">
              <a:buNone/>
              <a:defRPr sz="4320"/>
            </a:lvl7pPr>
            <a:lvl8pPr marL="8641080" indent="0" algn="ctr">
              <a:buNone/>
              <a:defRPr sz="4320"/>
            </a:lvl8pPr>
            <a:lvl9pPr marL="9875520" indent="0" algn="ctr">
              <a:buNone/>
              <a:defRPr sz="43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6E2A1AA-8FA4-49A2-82B9-21F8473E61B4}" type="datetimeFigureOut">
              <a:rPr lang="en-US" smtClean="0"/>
              <a:t>22-Mar-22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2927584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E2A1AA-8FA4-49A2-82B9-21F8473E61B4}" type="datetimeFigureOut">
              <a:rPr lang="en-US" smtClean="0"/>
              <a:t>22-Mar-22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1072040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0" y="985837"/>
            <a:ext cx="7098030" cy="156919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0" y="985837"/>
            <a:ext cx="20882610" cy="156919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E2A1AA-8FA4-49A2-82B9-21F8473E61B4}" type="datetimeFigureOut">
              <a:rPr lang="en-US" smtClean="0"/>
              <a:t>22-Mar-22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4162593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6E2A1AA-8FA4-49A2-82B9-21F8473E61B4}" type="datetimeFigureOut">
              <a:rPr lang="en-US" smtClean="0"/>
              <a:t>22-Mar-22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5467995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5" y="4616294"/>
            <a:ext cx="28392120" cy="7702390"/>
          </a:xfrm>
        </p:spPr>
        <p:txBody>
          <a:bodyPr anchor="b"/>
          <a:lstStyle>
            <a:lvl1pPr>
              <a:defRPr sz="16200"/>
            </a:lvl1pPr>
          </a:lstStyle>
          <a:p>
            <a:r>
              <a:rPr lang="en-US"/>
              <a:t>Click to edit Master title style</a:t>
            </a:r>
            <a:endParaRPr lang="en-US" dirty="0"/>
          </a:p>
        </p:txBody>
      </p:sp>
      <p:sp>
        <p:nvSpPr>
          <p:cNvPr id="3" name="Text Placeholder 2"/>
          <p:cNvSpPr>
            <a:spLocks noGrp="1"/>
          </p:cNvSpPr>
          <p:nvPr>
            <p:ph type="body" idx="1"/>
          </p:nvPr>
        </p:nvSpPr>
        <p:spPr>
          <a:xfrm>
            <a:off x="2245995" y="12391551"/>
            <a:ext cx="28392120" cy="4050505"/>
          </a:xfrm>
        </p:spPr>
        <p:txBody>
          <a:bodyPr/>
          <a:lstStyle>
            <a:lvl1pPr marL="0" indent="0">
              <a:buNone/>
              <a:defRPr sz="6480">
                <a:solidFill>
                  <a:schemeClr val="tx1">
                    <a:tint val="75000"/>
                  </a:schemeClr>
                </a:solidFill>
              </a:defRPr>
            </a:lvl1pPr>
            <a:lvl2pPr marL="1234440" indent="0">
              <a:buNone/>
              <a:defRPr sz="5400">
                <a:solidFill>
                  <a:schemeClr val="tx1">
                    <a:tint val="75000"/>
                  </a:schemeClr>
                </a:solidFill>
              </a:defRPr>
            </a:lvl2pPr>
            <a:lvl3pPr marL="2468880" indent="0">
              <a:buNone/>
              <a:defRPr sz="4860">
                <a:solidFill>
                  <a:schemeClr val="tx1">
                    <a:tint val="75000"/>
                  </a:schemeClr>
                </a:solidFill>
              </a:defRPr>
            </a:lvl3pPr>
            <a:lvl4pPr marL="3703320" indent="0">
              <a:buNone/>
              <a:defRPr sz="4320">
                <a:solidFill>
                  <a:schemeClr val="tx1">
                    <a:tint val="75000"/>
                  </a:schemeClr>
                </a:solidFill>
              </a:defRPr>
            </a:lvl4pPr>
            <a:lvl5pPr marL="4937760" indent="0">
              <a:buNone/>
              <a:defRPr sz="4320">
                <a:solidFill>
                  <a:schemeClr val="tx1">
                    <a:tint val="75000"/>
                  </a:schemeClr>
                </a:solidFill>
              </a:defRPr>
            </a:lvl5pPr>
            <a:lvl6pPr marL="6172200" indent="0">
              <a:buNone/>
              <a:defRPr sz="4320">
                <a:solidFill>
                  <a:schemeClr val="tx1">
                    <a:tint val="75000"/>
                  </a:schemeClr>
                </a:solidFill>
              </a:defRPr>
            </a:lvl6pPr>
            <a:lvl7pPr marL="7406640" indent="0">
              <a:buNone/>
              <a:defRPr sz="4320">
                <a:solidFill>
                  <a:schemeClr val="tx1">
                    <a:tint val="75000"/>
                  </a:schemeClr>
                </a:solidFill>
              </a:defRPr>
            </a:lvl7pPr>
            <a:lvl8pPr marL="8641080" indent="0">
              <a:buNone/>
              <a:defRPr sz="4320">
                <a:solidFill>
                  <a:schemeClr val="tx1">
                    <a:tint val="75000"/>
                  </a:schemeClr>
                </a:solidFill>
              </a:defRPr>
            </a:lvl8pPr>
            <a:lvl9pPr marL="9875520" indent="0">
              <a:buNone/>
              <a:defRPr sz="432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6E2A1AA-8FA4-49A2-82B9-21F8473E61B4}" type="datetimeFigureOut">
              <a:rPr lang="en-US" smtClean="0"/>
              <a:t>22-Mar-22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1219249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4929187"/>
            <a:ext cx="13990320" cy="11748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4929187"/>
            <a:ext cx="13990320" cy="117486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6E2A1AA-8FA4-49A2-82B9-21F8473E61B4}" type="datetimeFigureOut">
              <a:rPr lang="en-US" smtClean="0"/>
              <a:t>22-Mar-22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4251565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985839"/>
            <a:ext cx="28392120" cy="3579020"/>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29" y="4539140"/>
            <a:ext cx="13926025" cy="2224562"/>
          </a:xfrm>
        </p:spPr>
        <p:txBody>
          <a:bodyPr anchor="b"/>
          <a:lstStyle>
            <a:lvl1pPr marL="0" indent="0">
              <a:buNone/>
              <a:defRPr sz="6480" b="1"/>
            </a:lvl1pPr>
            <a:lvl2pPr marL="1234440" indent="0">
              <a:buNone/>
              <a:defRPr sz="5400" b="1"/>
            </a:lvl2pPr>
            <a:lvl3pPr marL="2468880" indent="0">
              <a:buNone/>
              <a:defRPr sz="4860" b="1"/>
            </a:lvl3pPr>
            <a:lvl4pPr marL="3703320" indent="0">
              <a:buNone/>
              <a:defRPr sz="4320" b="1"/>
            </a:lvl4pPr>
            <a:lvl5pPr marL="4937760" indent="0">
              <a:buNone/>
              <a:defRPr sz="4320" b="1"/>
            </a:lvl5pPr>
            <a:lvl6pPr marL="6172200" indent="0">
              <a:buNone/>
              <a:defRPr sz="4320" b="1"/>
            </a:lvl6pPr>
            <a:lvl7pPr marL="7406640" indent="0">
              <a:buNone/>
              <a:defRPr sz="4320" b="1"/>
            </a:lvl7pPr>
            <a:lvl8pPr marL="8641080" indent="0">
              <a:buNone/>
              <a:defRPr sz="4320" b="1"/>
            </a:lvl8pPr>
            <a:lvl9pPr marL="9875520" indent="0">
              <a:buNone/>
              <a:defRPr sz="4320" b="1"/>
            </a:lvl9pPr>
          </a:lstStyle>
          <a:p>
            <a:pPr lvl="0"/>
            <a:r>
              <a:rPr lang="en-US"/>
              <a:t>Click to edit Master text styles</a:t>
            </a:r>
          </a:p>
        </p:txBody>
      </p:sp>
      <p:sp>
        <p:nvSpPr>
          <p:cNvPr id="4" name="Content Placeholder 3"/>
          <p:cNvSpPr>
            <a:spLocks noGrp="1"/>
          </p:cNvSpPr>
          <p:nvPr>
            <p:ph sz="half" idx="2"/>
          </p:nvPr>
        </p:nvSpPr>
        <p:spPr>
          <a:xfrm>
            <a:off x="2267429" y="6763702"/>
            <a:ext cx="13926025" cy="9948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0" y="4539140"/>
            <a:ext cx="13994608" cy="2224562"/>
          </a:xfrm>
        </p:spPr>
        <p:txBody>
          <a:bodyPr anchor="b"/>
          <a:lstStyle>
            <a:lvl1pPr marL="0" indent="0">
              <a:buNone/>
              <a:defRPr sz="6480" b="1"/>
            </a:lvl1pPr>
            <a:lvl2pPr marL="1234440" indent="0">
              <a:buNone/>
              <a:defRPr sz="5400" b="1"/>
            </a:lvl2pPr>
            <a:lvl3pPr marL="2468880" indent="0">
              <a:buNone/>
              <a:defRPr sz="4860" b="1"/>
            </a:lvl3pPr>
            <a:lvl4pPr marL="3703320" indent="0">
              <a:buNone/>
              <a:defRPr sz="4320" b="1"/>
            </a:lvl4pPr>
            <a:lvl5pPr marL="4937760" indent="0">
              <a:buNone/>
              <a:defRPr sz="4320" b="1"/>
            </a:lvl5pPr>
            <a:lvl6pPr marL="6172200" indent="0">
              <a:buNone/>
              <a:defRPr sz="4320" b="1"/>
            </a:lvl6pPr>
            <a:lvl7pPr marL="7406640" indent="0">
              <a:buNone/>
              <a:defRPr sz="4320" b="1"/>
            </a:lvl7pPr>
            <a:lvl8pPr marL="8641080" indent="0">
              <a:buNone/>
              <a:defRPr sz="4320" b="1"/>
            </a:lvl8pPr>
            <a:lvl9pPr marL="9875520" indent="0">
              <a:buNone/>
              <a:defRPr sz="4320" b="1"/>
            </a:lvl9pPr>
          </a:lstStyle>
          <a:p>
            <a:pPr lvl="0"/>
            <a:r>
              <a:rPr lang="en-US"/>
              <a:t>Click to edit Master text styles</a:t>
            </a:r>
          </a:p>
        </p:txBody>
      </p:sp>
      <p:sp>
        <p:nvSpPr>
          <p:cNvPr id="6" name="Content Placeholder 5"/>
          <p:cNvSpPr>
            <a:spLocks noGrp="1"/>
          </p:cNvSpPr>
          <p:nvPr>
            <p:ph sz="quarter" idx="4"/>
          </p:nvPr>
        </p:nvSpPr>
        <p:spPr>
          <a:xfrm>
            <a:off x="16664940" y="6763702"/>
            <a:ext cx="13994608" cy="99483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6E2A1AA-8FA4-49A2-82B9-21F8473E61B4}" type="datetimeFigureOut">
              <a:rPr lang="en-US" smtClean="0"/>
              <a:t>22-Mar-22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613594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6E2A1AA-8FA4-49A2-82B9-21F8473E61B4}" type="datetimeFigureOut">
              <a:rPr lang="en-US" smtClean="0"/>
              <a:t>22-Mar-22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25466807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E2A1AA-8FA4-49A2-82B9-21F8473E61B4}" type="datetimeFigureOut">
              <a:rPr lang="en-US" smtClean="0"/>
              <a:t>22-Mar-22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928932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9" y="1234440"/>
            <a:ext cx="10617040" cy="4320540"/>
          </a:xfrm>
        </p:spPr>
        <p:txBody>
          <a:bodyPr anchor="b"/>
          <a:lstStyle>
            <a:lvl1pPr>
              <a:defRPr sz="8640"/>
            </a:lvl1pPr>
          </a:lstStyle>
          <a:p>
            <a:r>
              <a:rPr lang="en-US"/>
              <a:t>Click to edit Master title style</a:t>
            </a:r>
            <a:endParaRPr lang="en-US" dirty="0"/>
          </a:p>
        </p:txBody>
      </p:sp>
      <p:sp>
        <p:nvSpPr>
          <p:cNvPr id="3" name="Content Placeholder 2"/>
          <p:cNvSpPr>
            <a:spLocks noGrp="1"/>
          </p:cNvSpPr>
          <p:nvPr>
            <p:ph idx="1"/>
          </p:nvPr>
        </p:nvSpPr>
        <p:spPr>
          <a:xfrm>
            <a:off x="13994608" y="2666049"/>
            <a:ext cx="16664940" cy="13158788"/>
          </a:xfrm>
        </p:spPr>
        <p:txBody>
          <a:bodyPr/>
          <a:lstStyle>
            <a:lvl1pPr>
              <a:defRPr sz="8640"/>
            </a:lvl1pPr>
            <a:lvl2pPr>
              <a:defRPr sz="7560"/>
            </a:lvl2pPr>
            <a:lvl3pPr>
              <a:defRPr sz="6480"/>
            </a:lvl3pPr>
            <a:lvl4pPr>
              <a:defRPr sz="5400"/>
            </a:lvl4pPr>
            <a:lvl5pPr>
              <a:defRPr sz="5400"/>
            </a:lvl5pPr>
            <a:lvl6pPr>
              <a:defRPr sz="5400"/>
            </a:lvl6pPr>
            <a:lvl7pPr>
              <a:defRPr sz="5400"/>
            </a:lvl7pPr>
            <a:lvl8pPr>
              <a:defRPr sz="5400"/>
            </a:lvl8pPr>
            <a:lvl9pPr>
              <a:defRPr sz="5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9" y="5554980"/>
            <a:ext cx="10617040" cy="10291288"/>
          </a:xfrm>
        </p:spPr>
        <p:txBody>
          <a:bodyPr/>
          <a:lstStyle>
            <a:lvl1pPr marL="0" indent="0">
              <a:buNone/>
              <a:defRPr sz="4320"/>
            </a:lvl1pPr>
            <a:lvl2pPr marL="1234440" indent="0">
              <a:buNone/>
              <a:defRPr sz="3780"/>
            </a:lvl2pPr>
            <a:lvl3pPr marL="2468880" indent="0">
              <a:buNone/>
              <a:defRPr sz="3240"/>
            </a:lvl3pPr>
            <a:lvl4pPr marL="3703320" indent="0">
              <a:buNone/>
              <a:defRPr sz="2700"/>
            </a:lvl4pPr>
            <a:lvl5pPr marL="4937760" indent="0">
              <a:buNone/>
              <a:defRPr sz="2700"/>
            </a:lvl5pPr>
            <a:lvl6pPr marL="6172200" indent="0">
              <a:buNone/>
              <a:defRPr sz="2700"/>
            </a:lvl6pPr>
            <a:lvl7pPr marL="7406640" indent="0">
              <a:buNone/>
              <a:defRPr sz="2700"/>
            </a:lvl7pPr>
            <a:lvl8pPr marL="8641080" indent="0">
              <a:buNone/>
              <a:defRPr sz="2700"/>
            </a:lvl8pPr>
            <a:lvl9pPr marL="9875520" indent="0">
              <a:buNone/>
              <a:defRPr sz="2700"/>
            </a:lvl9pPr>
          </a:lstStyle>
          <a:p>
            <a:pPr lvl="0"/>
            <a:r>
              <a:rPr lang="en-US"/>
              <a:t>Click to edit Master text styles</a:t>
            </a:r>
          </a:p>
        </p:txBody>
      </p:sp>
      <p:sp>
        <p:nvSpPr>
          <p:cNvPr id="5" name="Date Placeholder 4"/>
          <p:cNvSpPr>
            <a:spLocks noGrp="1"/>
          </p:cNvSpPr>
          <p:nvPr>
            <p:ph type="dt" sz="half" idx="10"/>
          </p:nvPr>
        </p:nvSpPr>
        <p:spPr/>
        <p:txBody>
          <a:bodyPr/>
          <a:lstStyle/>
          <a:p>
            <a:fld id="{A6E2A1AA-8FA4-49A2-82B9-21F8473E61B4}" type="datetimeFigureOut">
              <a:rPr lang="en-US" smtClean="0"/>
              <a:t>22-Mar-22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20434179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9" y="1234440"/>
            <a:ext cx="10617040" cy="4320540"/>
          </a:xfrm>
        </p:spPr>
        <p:txBody>
          <a:bodyPr anchor="b"/>
          <a:lstStyle>
            <a:lvl1pPr>
              <a:defRPr sz="864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2666049"/>
            <a:ext cx="16664940" cy="13158788"/>
          </a:xfrm>
        </p:spPr>
        <p:txBody>
          <a:bodyPr anchor="t"/>
          <a:lstStyle>
            <a:lvl1pPr marL="0" indent="0">
              <a:buNone/>
              <a:defRPr sz="8640"/>
            </a:lvl1pPr>
            <a:lvl2pPr marL="1234440" indent="0">
              <a:buNone/>
              <a:defRPr sz="7560"/>
            </a:lvl2pPr>
            <a:lvl3pPr marL="2468880" indent="0">
              <a:buNone/>
              <a:defRPr sz="6480"/>
            </a:lvl3pPr>
            <a:lvl4pPr marL="3703320" indent="0">
              <a:buNone/>
              <a:defRPr sz="5400"/>
            </a:lvl4pPr>
            <a:lvl5pPr marL="4937760" indent="0">
              <a:buNone/>
              <a:defRPr sz="5400"/>
            </a:lvl5pPr>
            <a:lvl6pPr marL="6172200" indent="0">
              <a:buNone/>
              <a:defRPr sz="5400"/>
            </a:lvl6pPr>
            <a:lvl7pPr marL="7406640" indent="0">
              <a:buNone/>
              <a:defRPr sz="5400"/>
            </a:lvl7pPr>
            <a:lvl8pPr marL="8641080" indent="0">
              <a:buNone/>
              <a:defRPr sz="5400"/>
            </a:lvl8pPr>
            <a:lvl9pPr marL="9875520" indent="0">
              <a:buNone/>
              <a:defRPr sz="5400"/>
            </a:lvl9pPr>
          </a:lstStyle>
          <a:p>
            <a:r>
              <a:rPr lang="en-US"/>
              <a:t>Click icon to add picture</a:t>
            </a:r>
            <a:endParaRPr lang="en-US" dirty="0"/>
          </a:p>
        </p:txBody>
      </p:sp>
      <p:sp>
        <p:nvSpPr>
          <p:cNvPr id="4" name="Text Placeholder 3"/>
          <p:cNvSpPr>
            <a:spLocks noGrp="1"/>
          </p:cNvSpPr>
          <p:nvPr>
            <p:ph type="body" sz="half" idx="2"/>
          </p:nvPr>
        </p:nvSpPr>
        <p:spPr>
          <a:xfrm>
            <a:off x="2267429" y="5554980"/>
            <a:ext cx="10617040" cy="10291288"/>
          </a:xfrm>
        </p:spPr>
        <p:txBody>
          <a:bodyPr/>
          <a:lstStyle>
            <a:lvl1pPr marL="0" indent="0">
              <a:buNone/>
              <a:defRPr sz="4320"/>
            </a:lvl1pPr>
            <a:lvl2pPr marL="1234440" indent="0">
              <a:buNone/>
              <a:defRPr sz="3780"/>
            </a:lvl2pPr>
            <a:lvl3pPr marL="2468880" indent="0">
              <a:buNone/>
              <a:defRPr sz="3240"/>
            </a:lvl3pPr>
            <a:lvl4pPr marL="3703320" indent="0">
              <a:buNone/>
              <a:defRPr sz="2700"/>
            </a:lvl4pPr>
            <a:lvl5pPr marL="4937760" indent="0">
              <a:buNone/>
              <a:defRPr sz="2700"/>
            </a:lvl5pPr>
            <a:lvl6pPr marL="6172200" indent="0">
              <a:buNone/>
              <a:defRPr sz="2700"/>
            </a:lvl6pPr>
            <a:lvl7pPr marL="7406640" indent="0">
              <a:buNone/>
              <a:defRPr sz="2700"/>
            </a:lvl7pPr>
            <a:lvl8pPr marL="8641080" indent="0">
              <a:buNone/>
              <a:defRPr sz="2700"/>
            </a:lvl8pPr>
            <a:lvl9pPr marL="9875520" indent="0">
              <a:buNone/>
              <a:defRPr sz="2700"/>
            </a:lvl9pPr>
          </a:lstStyle>
          <a:p>
            <a:pPr lvl="0"/>
            <a:r>
              <a:rPr lang="en-US"/>
              <a:t>Click to edit Master text styles</a:t>
            </a:r>
          </a:p>
        </p:txBody>
      </p:sp>
      <p:sp>
        <p:nvSpPr>
          <p:cNvPr id="5" name="Date Placeholder 4"/>
          <p:cNvSpPr>
            <a:spLocks noGrp="1"/>
          </p:cNvSpPr>
          <p:nvPr>
            <p:ph type="dt" sz="half" idx="10"/>
          </p:nvPr>
        </p:nvSpPr>
        <p:spPr/>
        <p:txBody>
          <a:bodyPr/>
          <a:lstStyle/>
          <a:p>
            <a:fld id="{A6E2A1AA-8FA4-49A2-82B9-21F8473E61B4}" type="datetimeFigureOut">
              <a:rPr lang="en-US" smtClean="0"/>
              <a:t>22-Mar-22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8CA77E-AC1F-406B-9040-3D117BE20242}" type="slidenum">
              <a:rPr lang="en-US" smtClean="0"/>
              <a:t>‹#›</a:t>
            </a:fld>
            <a:endParaRPr lang="en-US"/>
          </a:p>
        </p:txBody>
      </p:sp>
    </p:spTree>
    <p:extLst>
      <p:ext uri="{BB962C8B-B14F-4D97-AF65-F5344CB8AC3E}">
        <p14:creationId xmlns:p14="http://schemas.microsoft.com/office/powerpoint/2010/main" val="20750173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985839"/>
            <a:ext cx="28392120" cy="357902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4929187"/>
            <a:ext cx="28392120" cy="11748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17162146"/>
            <a:ext cx="7406640" cy="985838"/>
          </a:xfrm>
          <a:prstGeom prst="rect">
            <a:avLst/>
          </a:prstGeom>
        </p:spPr>
        <p:txBody>
          <a:bodyPr vert="horz" lIns="91440" tIns="45720" rIns="91440" bIns="45720" rtlCol="0" anchor="ctr"/>
          <a:lstStyle>
            <a:lvl1pPr algn="l">
              <a:defRPr sz="3240">
                <a:solidFill>
                  <a:schemeClr val="tx1">
                    <a:tint val="75000"/>
                  </a:schemeClr>
                </a:solidFill>
              </a:defRPr>
            </a:lvl1pPr>
          </a:lstStyle>
          <a:p>
            <a:fld id="{A6E2A1AA-8FA4-49A2-82B9-21F8473E61B4}" type="datetimeFigureOut">
              <a:rPr lang="en-US" smtClean="0"/>
              <a:t>22-Mar-22</a:t>
            </a:fld>
            <a:endParaRPr lang="en-US"/>
          </a:p>
        </p:txBody>
      </p:sp>
      <p:sp>
        <p:nvSpPr>
          <p:cNvPr id="5" name="Footer Placeholder 4"/>
          <p:cNvSpPr>
            <a:spLocks noGrp="1"/>
          </p:cNvSpPr>
          <p:nvPr>
            <p:ph type="ftr" sz="quarter" idx="3"/>
          </p:nvPr>
        </p:nvSpPr>
        <p:spPr>
          <a:xfrm>
            <a:off x="10904220" y="17162146"/>
            <a:ext cx="11109960" cy="985838"/>
          </a:xfrm>
          <a:prstGeom prst="rect">
            <a:avLst/>
          </a:prstGeom>
        </p:spPr>
        <p:txBody>
          <a:bodyPr vert="horz" lIns="91440" tIns="45720" rIns="91440" bIns="45720" rtlCol="0" anchor="ctr"/>
          <a:lstStyle>
            <a:lvl1pPr algn="ctr">
              <a:defRPr sz="32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17162146"/>
            <a:ext cx="7406640" cy="985838"/>
          </a:xfrm>
          <a:prstGeom prst="rect">
            <a:avLst/>
          </a:prstGeom>
        </p:spPr>
        <p:txBody>
          <a:bodyPr vert="horz" lIns="91440" tIns="45720" rIns="91440" bIns="45720" rtlCol="0" anchor="ctr"/>
          <a:lstStyle>
            <a:lvl1pPr algn="r">
              <a:defRPr sz="3240">
                <a:solidFill>
                  <a:schemeClr val="tx1">
                    <a:tint val="75000"/>
                  </a:schemeClr>
                </a:solidFill>
              </a:defRPr>
            </a:lvl1pPr>
          </a:lstStyle>
          <a:p>
            <a:fld id="{CC8CA77E-AC1F-406B-9040-3D117BE20242}" type="slidenum">
              <a:rPr lang="en-US" smtClean="0"/>
              <a:t>‹#›</a:t>
            </a:fld>
            <a:endParaRPr lang="en-US"/>
          </a:p>
        </p:txBody>
      </p:sp>
    </p:spTree>
    <p:extLst>
      <p:ext uri="{BB962C8B-B14F-4D97-AF65-F5344CB8AC3E}">
        <p14:creationId xmlns:p14="http://schemas.microsoft.com/office/powerpoint/2010/main" val="5805309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468880" rtl="0" eaLnBrk="1" latinLnBrk="0" hangingPunct="1">
        <a:lnSpc>
          <a:spcPct val="90000"/>
        </a:lnSpc>
        <a:spcBef>
          <a:spcPct val="0"/>
        </a:spcBef>
        <a:buNone/>
        <a:defRPr sz="11880" kern="1200">
          <a:solidFill>
            <a:schemeClr val="tx1"/>
          </a:solidFill>
          <a:latin typeface="+mj-lt"/>
          <a:ea typeface="+mj-ea"/>
          <a:cs typeface="+mj-cs"/>
        </a:defRPr>
      </a:lvl1pPr>
    </p:titleStyle>
    <p:bodyStyle>
      <a:lvl1pPr marL="617220" indent="-617220" algn="l" defTabSz="2468880" rtl="0" eaLnBrk="1" latinLnBrk="0" hangingPunct="1">
        <a:lnSpc>
          <a:spcPct val="90000"/>
        </a:lnSpc>
        <a:spcBef>
          <a:spcPts val="2700"/>
        </a:spcBef>
        <a:buFont typeface="Arial" panose="020B0604020202020204" pitchFamily="34" charset="0"/>
        <a:buChar char="•"/>
        <a:defRPr sz="7560" kern="1200">
          <a:solidFill>
            <a:schemeClr val="tx1"/>
          </a:solidFill>
          <a:latin typeface="+mn-lt"/>
          <a:ea typeface="+mn-ea"/>
          <a:cs typeface="+mn-cs"/>
        </a:defRPr>
      </a:lvl1pPr>
      <a:lvl2pPr marL="1851660" indent="-617220" algn="l" defTabSz="2468880" rtl="0" eaLnBrk="1" latinLnBrk="0" hangingPunct="1">
        <a:lnSpc>
          <a:spcPct val="90000"/>
        </a:lnSpc>
        <a:spcBef>
          <a:spcPts val="1350"/>
        </a:spcBef>
        <a:buFont typeface="Arial" panose="020B0604020202020204" pitchFamily="34" charset="0"/>
        <a:buChar char="•"/>
        <a:defRPr sz="6480" kern="1200">
          <a:solidFill>
            <a:schemeClr val="tx1"/>
          </a:solidFill>
          <a:latin typeface="+mn-lt"/>
          <a:ea typeface="+mn-ea"/>
          <a:cs typeface="+mn-cs"/>
        </a:defRPr>
      </a:lvl2pPr>
      <a:lvl3pPr marL="3086100" indent="-617220" algn="l" defTabSz="2468880" rtl="0" eaLnBrk="1" latinLnBrk="0" hangingPunct="1">
        <a:lnSpc>
          <a:spcPct val="90000"/>
        </a:lnSpc>
        <a:spcBef>
          <a:spcPts val="1350"/>
        </a:spcBef>
        <a:buFont typeface="Arial" panose="020B0604020202020204" pitchFamily="34" charset="0"/>
        <a:buChar char="•"/>
        <a:defRPr sz="5400" kern="1200">
          <a:solidFill>
            <a:schemeClr val="tx1"/>
          </a:solidFill>
          <a:latin typeface="+mn-lt"/>
          <a:ea typeface="+mn-ea"/>
          <a:cs typeface="+mn-cs"/>
        </a:defRPr>
      </a:lvl3pPr>
      <a:lvl4pPr marL="432054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4pPr>
      <a:lvl5pPr marL="555498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5pPr>
      <a:lvl6pPr marL="678942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6pPr>
      <a:lvl7pPr marL="802386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7pPr>
      <a:lvl8pPr marL="925830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8pPr>
      <a:lvl9pPr marL="10492740" indent="-617220" algn="l" defTabSz="2468880" rtl="0" eaLnBrk="1" latinLnBrk="0" hangingPunct="1">
        <a:lnSpc>
          <a:spcPct val="90000"/>
        </a:lnSpc>
        <a:spcBef>
          <a:spcPts val="1350"/>
        </a:spcBef>
        <a:buFont typeface="Arial" panose="020B0604020202020204" pitchFamily="34" charset="0"/>
        <a:buChar char="•"/>
        <a:defRPr sz="4860" kern="1200">
          <a:solidFill>
            <a:schemeClr val="tx1"/>
          </a:solidFill>
          <a:latin typeface="+mn-lt"/>
          <a:ea typeface="+mn-ea"/>
          <a:cs typeface="+mn-cs"/>
        </a:defRPr>
      </a:lvl9pPr>
    </p:bodyStyle>
    <p:otherStyle>
      <a:defPPr>
        <a:defRPr lang="en-US"/>
      </a:defPPr>
      <a:lvl1pPr marL="0" algn="l" defTabSz="2468880" rtl="0" eaLnBrk="1" latinLnBrk="0" hangingPunct="1">
        <a:defRPr sz="4860" kern="1200">
          <a:solidFill>
            <a:schemeClr val="tx1"/>
          </a:solidFill>
          <a:latin typeface="+mn-lt"/>
          <a:ea typeface="+mn-ea"/>
          <a:cs typeface="+mn-cs"/>
        </a:defRPr>
      </a:lvl1pPr>
      <a:lvl2pPr marL="1234440" algn="l" defTabSz="2468880" rtl="0" eaLnBrk="1" latinLnBrk="0" hangingPunct="1">
        <a:defRPr sz="4860" kern="1200">
          <a:solidFill>
            <a:schemeClr val="tx1"/>
          </a:solidFill>
          <a:latin typeface="+mn-lt"/>
          <a:ea typeface="+mn-ea"/>
          <a:cs typeface="+mn-cs"/>
        </a:defRPr>
      </a:lvl2pPr>
      <a:lvl3pPr marL="2468880" algn="l" defTabSz="2468880" rtl="0" eaLnBrk="1" latinLnBrk="0" hangingPunct="1">
        <a:defRPr sz="4860" kern="1200">
          <a:solidFill>
            <a:schemeClr val="tx1"/>
          </a:solidFill>
          <a:latin typeface="+mn-lt"/>
          <a:ea typeface="+mn-ea"/>
          <a:cs typeface="+mn-cs"/>
        </a:defRPr>
      </a:lvl3pPr>
      <a:lvl4pPr marL="3703320" algn="l" defTabSz="2468880" rtl="0" eaLnBrk="1" latinLnBrk="0" hangingPunct="1">
        <a:defRPr sz="4860" kern="1200">
          <a:solidFill>
            <a:schemeClr val="tx1"/>
          </a:solidFill>
          <a:latin typeface="+mn-lt"/>
          <a:ea typeface="+mn-ea"/>
          <a:cs typeface="+mn-cs"/>
        </a:defRPr>
      </a:lvl4pPr>
      <a:lvl5pPr marL="4937760" algn="l" defTabSz="2468880" rtl="0" eaLnBrk="1" latinLnBrk="0" hangingPunct="1">
        <a:defRPr sz="4860" kern="1200">
          <a:solidFill>
            <a:schemeClr val="tx1"/>
          </a:solidFill>
          <a:latin typeface="+mn-lt"/>
          <a:ea typeface="+mn-ea"/>
          <a:cs typeface="+mn-cs"/>
        </a:defRPr>
      </a:lvl5pPr>
      <a:lvl6pPr marL="6172200" algn="l" defTabSz="2468880" rtl="0" eaLnBrk="1" latinLnBrk="0" hangingPunct="1">
        <a:defRPr sz="4860" kern="1200">
          <a:solidFill>
            <a:schemeClr val="tx1"/>
          </a:solidFill>
          <a:latin typeface="+mn-lt"/>
          <a:ea typeface="+mn-ea"/>
          <a:cs typeface="+mn-cs"/>
        </a:defRPr>
      </a:lvl6pPr>
      <a:lvl7pPr marL="7406640" algn="l" defTabSz="2468880" rtl="0" eaLnBrk="1" latinLnBrk="0" hangingPunct="1">
        <a:defRPr sz="4860" kern="1200">
          <a:solidFill>
            <a:schemeClr val="tx1"/>
          </a:solidFill>
          <a:latin typeface="+mn-lt"/>
          <a:ea typeface="+mn-ea"/>
          <a:cs typeface="+mn-cs"/>
        </a:defRPr>
      </a:lvl7pPr>
      <a:lvl8pPr marL="8641080" algn="l" defTabSz="2468880" rtl="0" eaLnBrk="1" latinLnBrk="0" hangingPunct="1">
        <a:defRPr sz="4860" kern="1200">
          <a:solidFill>
            <a:schemeClr val="tx1"/>
          </a:solidFill>
          <a:latin typeface="+mn-lt"/>
          <a:ea typeface="+mn-ea"/>
          <a:cs typeface="+mn-cs"/>
        </a:defRPr>
      </a:lvl8pPr>
      <a:lvl9pPr marL="9875520" algn="l" defTabSz="2468880" rtl="0" eaLnBrk="1" latinLnBrk="0" hangingPunct="1">
        <a:defRPr sz="48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E6FE4C-E889-044E-8293-18426F31D07B}"/>
              </a:ext>
            </a:extLst>
          </p:cNvPr>
          <p:cNvSpPr/>
          <p:nvPr/>
        </p:nvSpPr>
        <p:spPr>
          <a:xfrm>
            <a:off x="0" y="2279183"/>
            <a:ext cx="9832223" cy="16237417"/>
          </a:xfrm>
          <a:prstGeom prst="rect">
            <a:avLst/>
          </a:prstGeom>
          <a:solidFill>
            <a:schemeClr val="tx2">
              <a:lumMod val="20000"/>
              <a:lumOff val="80000"/>
              <a:alpha val="22453"/>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22"/>
          </a:p>
        </p:txBody>
      </p:sp>
      <p:sp>
        <p:nvSpPr>
          <p:cNvPr id="19" name="Rectangle 18">
            <a:extLst>
              <a:ext uri="{FF2B5EF4-FFF2-40B4-BE49-F238E27FC236}">
                <a16:creationId xmlns:a16="http://schemas.microsoft.com/office/drawing/2014/main" id="{031588BD-ED93-43D5-AA34-43F53C0288FA}"/>
              </a:ext>
            </a:extLst>
          </p:cNvPr>
          <p:cNvSpPr/>
          <p:nvPr/>
        </p:nvSpPr>
        <p:spPr>
          <a:xfrm>
            <a:off x="0" y="-32422"/>
            <a:ext cx="32918400" cy="232382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22" dirty="0">
              <a:solidFill>
                <a:schemeClr val="tx1"/>
              </a:solidFill>
            </a:endParaRPr>
          </a:p>
        </p:txBody>
      </p:sp>
      <p:pic>
        <p:nvPicPr>
          <p:cNvPr id="4" name="Picture 3" descr="Text&#10;&#10;Description automatically generated with low confidence">
            <a:extLst>
              <a:ext uri="{FF2B5EF4-FFF2-40B4-BE49-F238E27FC236}">
                <a16:creationId xmlns:a16="http://schemas.microsoft.com/office/drawing/2014/main" id="{BFAB4CAC-4118-4F6D-AC6B-6F26D5C434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244041" y="16405630"/>
            <a:ext cx="4688310" cy="1929515"/>
          </a:xfrm>
          <a:prstGeom prst="rect">
            <a:avLst/>
          </a:prstGeom>
        </p:spPr>
      </p:pic>
      <p:sp>
        <p:nvSpPr>
          <p:cNvPr id="6" name="TextBox 5">
            <a:extLst>
              <a:ext uri="{FF2B5EF4-FFF2-40B4-BE49-F238E27FC236}">
                <a16:creationId xmlns:a16="http://schemas.microsoft.com/office/drawing/2014/main" id="{FAE9AD0B-BA63-49F3-973C-2A8E1C664559}"/>
              </a:ext>
            </a:extLst>
          </p:cNvPr>
          <p:cNvSpPr txBox="1"/>
          <p:nvPr/>
        </p:nvSpPr>
        <p:spPr>
          <a:xfrm>
            <a:off x="13466" y="138249"/>
            <a:ext cx="32632154" cy="841897"/>
          </a:xfrm>
          <a:prstGeom prst="rect">
            <a:avLst/>
          </a:prstGeom>
          <a:noFill/>
        </p:spPr>
        <p:txBody>
          <a:bodyPr wrap="square">
            <a:spAutoFit/>
          </a:bodyPr>
          <a:lstStyle/>
          <a:p>
            <a:pPr algn="ctr">
              <a:lnSpc>
                <a:spcPct val="80000"/>
              </a:lnSpc>
            </a:pPr>
            <a:r>
              <a:rPr lang="en-US" sz="5940" b="1" dirty="0">
                <a:latin typeface="Calibri" panose="020F0502020204030204" pitchFamily="34" charset="0"/>
                <a:ea typeface="Times New Roman" panose="02020603050405020304" pitchFamily="18" charset="0"/>
                <a:cs typeface="Calibri" panose="020F0502020204030204" pitchFamily="34" charset="0"/>
              </a:rPr>
              <a:t>Tell-TaxContigs: </a:t>
            </a:r>
            <a:r>
              <a:rPr lang="en-US" sz="4320" b="1" dirty="0">
                <a:latin typeface="Calibri" panose="020F0502020204030204" pitchFamily="34" charset="0"/>
                <a:ea typeface="Times New Roman" panose="02020603050405020304" pitchFamily="18" charset="0"/>
                <a:cs typeface="Calibri" panose="020F0502020204030204" pitchFamily="34" charset="0"/>
              </a:rPr>
              <a:t>Microbial Metagenome Assembly, Taxonomy, and Abundance Estimation Using UST TELL-seq Long-range Information</a:t>
            </a:r>
            <a:endParaRPr lang="en-US" sz="2835" dirty="0">
              <a:latin typeface="Calibri" panose="020F0502020204030204" pitchFamily="34" charset="0"/>
              <a:ea typeface="DengXian" panose="02010600030101010101" pitchFamily="2" charset="-122"/>
              <a:cs typeface="Times New Roman" panose="02020603050405020304" pitchFamily="18" charset="0"/>
            </a:endParaRPr>
          </a:p>
        </p:txBody>
      </p:sp>
      <p:pic>
        <p:nvPicPr>
          <p:cNvPr id="7" name="Picture 6" descr="Diagram, text&#10;&#10;Description automatically generated">
            <a:extLst>
              <a:ext uri="{FF2B5EF4-FFF2-40B4-BE49-F238E27FC236}">
                <a16:creationId xmlns:a16="http://schemas.microsoft.com/office/drawing/2014/main" id="{D559535F-0084-434B-B7C7-5D054F6C80CA}"/>
              </a:ext>
            </a:extLst>
          </p:cNvPr>
          <p:cNvPicPr>
            <a:picLocks noChangeAspect="1"/>
          </p:cNvPicPr>
          <p:nvPr/>
        </p:nvPicPr>
        <p:blipFill>
          <a:blip r:embed="rId4"/>
          <a:stretch>
            <a:fillRect/>
          </a:stretch>
        </p:blipFill>
        <p:spPr>
          <a:xfrm>
            <a:off x="10120684" y="3356146"/>
            <a:ext cx="4149692" cy="7076030"/>
          </a:xfrm>
          <a:prstGeom prst="rect">
            <a:avLst/>
          </a:prstGeom>
        </p:spPr>
      </p:pic>
      <p:sp>
        <p:nvSpPr>
          <p:cNvPr id="11" name="TextBox 10">
            <a:extLst>
              <a:ext uri="{FF2B5EF4-FFF2-40B4-BE49-F238E27FC236}">
                <a16:creationId xmlns:a16="http://schemas.microsoft.com/office/drawing/2014/main" id="{39B0A5AD-75D5-499D-A0AA-FA49697D6EF6}"/>
              </a:ext>
            </a:extLst>
          </p:cNvPr>
          <p:cNvSpPr txBox="1"/>
          <p:nvPr/>
        </p:nvSpPr>
        <p:spPr>
          <a:xfrm>
            <a:off x="215502" y="2477694"/>
            <a:ext cx="9433743" cy="8153001"/>
          </a:xfrm>
          <a:prstGeom prst="rect">
            <a:avLst/>
          </a:prstGeom>
          <a:noFill/>
        </p:spPr>
        <p:txBody>
          <a:bodyPr wrap="square" rtlCol="0">
            <a:spAutoFit/>
          </a:bodyPr>
          <a:lstStyle/>
          <a:p>
            <a:pPr algn="just"/>
            <a:r>
              <a:rPr lang="en-US" sz="3240" b="1" dirty="0">
                <a:solidFill>
                  <a:srgbClr val="002060"/>
                </a:solidFill>
              </a:rPr>
              <a:t>Abstract.</a:t>
            </a:r>
            <a:r>
              <a:rPr lang="en-US" sz="2160" b="1" dirty="0">
                <a:solidFill>
                  <a:srgbClr val="002060"/>
                </a:solidFill>
              </a:rPr>
              <a:t> </a:t>
            </a:r>
            <a:r>
              <a:rPr lang="en-US" sz="1890" dirty="0">
                <a:solidFill>
                  <a:srgbClr val="000000"/>
                </a:solidFill>
                <a:latin typeface="Calibri" panose="020F0502020204030204" pitchFamily="34" charset="0"/>
                <a:ea typeface="Calibri" panose="020F0502020204030204" pitchFamily="34" charset="0"/>
              </a:rPr>
              <a:t>Deconvolving diversity of a metagenome is critical for understanding the role of a given microbial community in human health and disease, small molecule biosynthesis, and other complex ecosystems where more reductive analysis proves to be elusive. Metagenomic assembly is one common method for characterizing a metagenome, especially for identifying novel gene content or novel organisms. However, analyzing sequencing data from microbial mixtures with a high dynamic range of relative abundance of strains, close relatedness, and repetitive genomic content amongst members can vastly complicate the genome assembly process of individual microorganisms and strains. Furthermore, efficient assembly requires high fidelity sequencing reads to avoid </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ambiguities. We previously developed a method that captures long-range molecular origin information from kilobase-long genomic fragments by a process of DNA barcoding that we called transposase enzyme-linked long read sequencing (TELL-seq) developed by Universal Sequencing Technologies (UST)</a:t>
            </a:r>
            <a:r>
              <a:rPr lang="en-US" sz="1890" baseline="30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1</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TELL-seq barcoded fragments can be sequenced with instruments that process short reads (i.e., high-fidelity sequencing). </a:t>
            </a:r>
            <a:r>
              <a:rPr lang="en-US" sz="1890" dirty="0">
                <a:solidFill>
                  <a:srgbClr val="000000"/>
                </a:solidFill>
                <a:latin typeface="Calibri" panose="020F0502020204030204" pitchFamily="34" charset="0"/>
                <a:ea typeface="Calibri" panose="020F0502020204030204" pitchFamily="34" charset="0"/>
              </a:rPr>
              <a:t>Here, we show that integration of TELL-seq data with a computational pipeline that combines </a:t>
            </a:r>
            <a:r>
              <a:rPr lang="en-US" sz="1890" i="1" dirty="0">
                <a:solidFill>
                  <a:srgbClr val="000000"/>
                </a:solidFill>
                <a:latin typeface="Calibri" panose="020F0502020204030204" pitchFamily="34" charset="0"/>
                <a:ea typeface="Calibri" panose="020F0502020204030204" pitchFamily="34" charset="0"/>
              </a:rPr>
              <a:t>de novo</a:t>
            </a:r>
            <a:r>
              <a:rPr lang="en-US" sz="1890" dirty="0">
                <a:solidFill>
                  <a:srgbClr val="000000"/>
                </a:solidFill>
                <a:latin typeface="Calibri" panose="020F0502020204030204" pitchFamily="34" charset="0"/>
                <a:ea typeface="Calibri" panose="020F0502020204030204" pitchFamily="34" charset="0"/>
              </a:rPr>
              <a:t> genome assembly (Tell-Link) with</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en-US" sz="1890" dirty="0">
                <a:solidFill>
                  <a:srgbClr val="000000"/>
                </a:solidFill>
                <a:latin typeface="Calibri" panose="020F0502020204030204" pitchFamily="34" charset="0"/>
                <a:ea typeface="Calibri" panose="020F0502020204030204" pitchFamily="34" charset="0"/>
              </a:rPr>
              <a:t>taxonomic classification </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and abundance estimation (Tell-TaxContigs)</a:t>
            </a:r>
            <a:r>
              <a:rPr lang="en-US" sz="1890" dirty="0">
                <a:solidFill>
                  <a:srgbClr val="000000"/>
                </a:solidFill>
                <a:latin typeface="Calibri" panose="020F0502020204030204" pitchFamily="34" charset="0"/>
                <a:ea typeface="Calibri" panose="020F0502020204030204" pitchFamily="34" charset="0"/>
              </a:rPr>
              <a:t> provides highly accurate metagenomic analyses. We show how the application of Tell-Link and </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Tell-</a:t>
            </a:r>
            <a:r>
              <a:rPr lang="en-US" sz="189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TaxContigs</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on sequencing data generated from commercially available microbial mixture standards results in genome assemblies with contiguities larger than 1Mbp (N50), and highly accurate classification and relative abundance estimation for organisms at 0.18% or greater relative abundance, respectively. Therefore, Tell-Link, in combination with genome binning software (e.g. metabat2</a:t>
            </a:r>
            <a:r>
              <a:rPr lang="en-US" sz="1890" baseline="30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2</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provides highly contiguous and high-fidelity genome assemblies of abundant organisms in a metagenomic sample. Tell-</a:t>
            </a:r>
            <a:r>
              <a:rPr lang="en-US" sz="189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TaxContigs</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classifies contigs and unassembled reads with </a:t>
            </a:r>
            <a:r>
              <a:rPr lang="en-US" sz="189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BLASTn</a:t>
            </a:r>
            <a:r>
              <a:rPr lang="en-US" sz="189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and using a deep learning approach resolves ambiguities, rules out false positive classifications, and accurately estimates relative abundances of classified species. This approach has an average margin of error of lower than 1% in enumerating relative abundance for the microbial mixture standards tested.</a:t>
            </a:r>
            <a:endParaRPr lang="en-US" sz="1350" dirty="0">
              <a:latin typeface="+mj-lt"/>
            </a:endParaRPr>
          </a:p>
        </p:txBody>
      </p:sp>
      <p:sp>
        <p:nvSpPr>
          <p:cNvPr id="20" name="TextBox 19">
            <a:extLst>
              <a:ext uri="{FF2B5EF4-FFF2-40B4-BE49-F238E27FC236}">
                <a16:creationId xmlns:a16="http://schemas.microsoft.com/office/drawing/2014/main" id="{004D7CC5-9A5E-4DCF-97D5-6CCF9FB48E79}"/>
              </a:ext>
            </a:extLst>
          </p:cNvPr>
          <p:cNvSpPr txBox="1"/>
          <p:nvPr/>
        </p:nvSpPr>
        <p:spPr>
          <a:xfrm>
            <a:off x="187896" y="869682"/>
            <a:ext cx="32283290" cy="590931"/>
          </a:xfrm>
          <a:prstGeom prst="rect">
            <a:avLst/>
          </a:prstGeom>
          <a:noFill/>
        </p:spPr>
        <p:txBody>
          <a:bodyPr wrap="square" rtlCol="0">
            <a:spAutoFit/>
          </a:bodyPr>
          <a:lstStyle/>
          <a:p>
            <a:pPr algn="ctr">
              <a:spcAft>
                <a:spcPts val="2160"/>
              </a:spcAft>
            </a:pPr>
            <a:r>
              <a:rPr lang="en-US" sz="3240" u="sng" dirty="0">
                <a:solidFill>
                  <a:srgbClr val="000000"/>
                </a:solidFill>
                <a:latin typeface="Calibri" panose="020F0502020204030204" pitchFamily="34" charset="0"/>
                <a:ea typeface="Calibri" panose="020F0502020204030204" pitchFamily="34" charset="0"/>
                <a:cs typeface="Calibri" panose="020F0502020204030204" pitchFamily="34" charset="0"/>
              </a:rPr>
              <a:t>Colin Heberling</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1</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Long Pham</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3240" dirty="0">
                <a:solidFill>
                  <a:srgbClr val="000000"/>
                </a:solidFill>
                <a:latin typeface="Calibri" panose="020F0502020204030204" pitchFamily="34" charset="0"/>
                <a:ea typeface="Times New Roman" panose="02020603050405020304" pitchFamily="18" charset="0"/>
                <a:cs typeface="Calibri" panose="020F0502020204030204" pitchFamily="34" charset="0"/>
              </a:rPr>
              <a:t>Sree Krishna Chanumolu</a:t>
            </a:r>
            <a:r>
              <a:rPr lang="en-US" sz="3240" baseline="30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4</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3240" dirty="0">
                <a:solidFill>
                  <a:srgbClr val="000000"/>
                </a:solidFill>
                <a:latin typeface="Calibri" panose="020F0502020204030204" pitchFamily="34" charset="0"/>
                <a:ea typeface="Times New Roman" panose="02020603050405020304" pitchFamily="18" charset="0"/>
                <a:cs typeface="Calibri" panose="020F0502020204030204" pitchFamily="34" charset="0"/>
              </a:rPr>
              <a:t>Hasan H. Otu</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3</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Yu Xia</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Peter Chang</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Andrew Anfora</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324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Ivan Garcia-Bassets</a:t>
            </a:r>
            <a:r>
              <a:rPr lang="en-US" sz="3240" baseline="300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Tom Chen</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3240" dirty="0">
                <a:solidFill>
                  <a:srgbClr val="000000"/>
                </a:solidFill>
                <a:latin typeface="Calibri" panose="020F0502020204030204" pitchFamily="34" charset="0"/>
                <a:ea typeface="Calibri" panose="020F0502020204030204" pitchFamily="34" charset="0"/>
                <a:cs typeface="Calibri" panose="020F0502020204030204" pitchFamily="34" charset="0"/>
              </a:rPr>
              <a:t>, Yong Wang</a:t>
            </a:r>
            <a:r>
              <a:rPr lang="en-US" sz="324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1</a:t>
            </a:r>
            <a:endParaRPr lang="en-US" sz="3240" dirty="0">
              <a:latin typeface="Calibri" panose="020F0502020204030204" pitchFamily="34" charset="0"/>
              <a:ea typeface="Calibri" panose="020F0502020204030204" pitchFamily="34" charset="0"/>
              <a:cs typeface="Times New Roman" panose="02020603050405020304" pitchFamily="18" charset="0"/>
            </a:endParaRPr>
          </a:p>
        </p:txBody>
      </p:sp>
      <p:sp>
        <p:nvSpPr>
          <p:cNvPr id="21" name="TextBox 20">
            <a:extLst>
              <a:ext uri="{FF2B5EF4-FFF2-40B4-BE49-F238E27FC236}">
                <a16:creationId xmlns:a16="http://schemas.microsoft.com/office/drawing/2014/main" id="{80AB228A-521E-449D-B766-14A0668956A8}"/>
              </a:ext>
            </a:extLst>
          </p:cNvPr>
          <p:cNvSpPr txBox="1"/>
          <p:nvPr/>
        </p:nvSpPr>
        <p:spPr>
          <a:xfrm>
            <a:off x="2238940" y="1405115"/>
            <a:ext cx="28181201" cy="549381"/>
          </a:xfrm>
          <a:prstGeom prst="rect">
            <a:avLst/>
          </a:prstGeom>
          <a:noFill/>
        </p:spPr>
        <p:txBody>
          <a:bodyPr wrap="square" rtlCol="0">
            <a:spAutoFit/>
          </a:bodyPr>
          <a:lstStyle/>
          <a:p>
            <a:pPr algn="ctr"/>
            <a:r>
              <a:rPr lang="en-US" sz="297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1 </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Universal Sequencing Technology, Canton, MA (USA)</a:t>
            </a:r>
            <a:r>
              <a:rPr lang="en-US" sz="297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en-US" sz="297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2</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 Universal Sequencing Technology, Carlsbad, CA (USA)</a:t>
            </a:r>
            <a:r>
              <a:rPr lang="en-US" sz="2970" dirty="0">
                <a:latin typeface="Calibri" panose="020F0502020204030204" pitchFamily="34" charset="0"/>
                <a:ea typeface="Calibri" panose="020F0502020204030204" pitchFamily="34" charset="0"/>
                <a:cs typeface="Times New Roman" panose="02020603050405020304" pitchFamily="18" charset="0"/>
              </a:rPr>
              <a:t>; </a:t>
            </a:r>
            <a:r>
              <a:rPr lang="en-US" sz="297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3</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2970" dirty="0">
                <a:latin typeface="Calibri" panose="020F0502020204030204" pitchFamily="34" charset="0"/>
                <a:ea typeface="Calibri" panose="020F0502020204030204" pitchFamily="34" charset="0"/>
                <a:cs typeface="Calibri" panose="020F0502020204030204" pitchFamily="34" charset="0"/>
              </a:rPr>
              <a:t>OTUFY, Lincoln, NE</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 (USA)</a:t>
            </a:r>
            <a:r>
              <a:rPr lang="en-US" sz="2970" dirty="0">
                <a:latin typeface="Calibri" panose="020F0502020204030204" pitchFamily="34" charset="0"/>
                <a:ea typeface="Calibri" panose="020F0502020204030204" pitchFamily="34" charset="0"/>
                <a:cs typeface="Times New Roman" panose="02020603050405020304" pitchFamily="18" charset="0"/>
              </a:rPr>
              <a:t>; </a:t>
            </a:r>
            <a:r>
              <a:rPr lang="en-US" sz="2970" baseline="30000" dirty="0">
                <a:solidFill>
                  <a:srgbClr val="000000"/>
                </a:solidFill>
                <a:latin typeface="Calibri" panose="020F0502020204030204" pitchFamily="34" charset="0"/>
                <a:ea typeface="Calibri" panose="020F0502020204030204" pitchFamily="34" charset="0"/>
                <a:cs typeface="Calibri" panose="020F0502020204030204" pitchFamily="34" charset="0"/>
              </a:rPr>
              <a:t>4</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2970" dirty="0" err="1">
                <a:solidFill>
                  <a:srgbClr val="000000"/>
                </a:solidFill>
                <a:latin typeface="Calibri" panose="020F0502020204030204" pitchFamily="34" charset="0"/>
                <a:ea typeface="Calibri" panose="020F0502020204030204" pitchFamily="34" charset="0"/>
                <a:cs typeface="Calibri" panose="020F0502020204030204" pitchFamily="34" charset="0"/>
              </a:rPr>
              <a:t>GeneFront</a:t>
            </a:r>
            <a:r>
              <a:rPr lang="en-US" sz="2970" dirty="0">
                <a:solidFill>
                  <a:srgbClr val="000000"/>
                </a:solidFill>
                <a:latin typeface="Calibri" panose="020F0502020204030204" pitchFamily="34" charset="0"/>
                <a:ea typeface="Calibri" panose="020F0502020204030204" pitchFamily="34" charset="0"/>
                <a:cs typeface="Calibri" panose="020F0502020204030204" pitchFamily="34" charset="0"/>
              </a:rPr>
              <a:t>, San Jose, CA (USA)</a:t>
            </a:r>
            <a:endParaRPr lang="en-US" sz="2970" dirty="0">
              <a:latin typeface="Calibri" panose="020F0502020204030204" pitchFamily="34" charset="0"/>
              <a:ea typeface="Calibri" panose="020F0502020204030204" pitchFamily="34" charset="0"/>
              <a:cs typeface="Times New Roman" panose="02020603050405020304" pitchFamily="18" charset="0"/>
            </a:endParaRPr>
          </a:p>
        </p:txBody>
      </p:sp>
      <p:sp>
        <p:nvSpPr>
          <p:cNvPr id="22" name="TextBox 21">
            <a:extLst>
              <a:ext uri="{FF2B5EF4-FFF2-40B4-BE49-F238E27FC236}">
                <a16:creationId xmlns:a16="http://schemas.microsoft.com/office/drawing/2014/main" id="{E5F372F9-93B3-4724-A459-FB0652777C30}"/>
              </a:ext>
            </a:extLst>
          </p:cNvPr>
          <p:cNvSpPr txBox="1"/>
          <p:nvPr/>
        </p:nvSpPr>
        <p:spPr>
          <a:xfrm>
            <a:off x="9649244" y="2432266"/>
            <a:ext cx="5289257" cy="590931"/>
          </a:xfrm>
          <a:prstGeom prst="rect">
            <a:avLst/>
          </a:prstGeom>
          <a:noFill/>
        </p:spPr>
        <p:txBody>
          <a:bodyPr wrap="square" rtlCol="0">
            <a:spAutoFit/>
          </a:bodyPr>
          <a:lstStyle/>
          <a:p>
            <a:pPr algn="ctr"/>
            <a:r>
              <a:rPr lang="en-US" sz="3240" b="1" dirty="0">
                <a:solidFill>
                  <a:srgbClr val="002060"/>
                </a:solidFill>
              </a:rPr>
              <a:t>Tell-TaxContigs Overview</a:t>
            </a:r>
          </a:p>
        </p:txBody>
      </p:sp>
      <p:pic>
        <p:nvPicPr>
          <p:cNvPr id="23" name="Picture 22" descr="Table&#10;&#10;Description automatically generated">
            <a:extLst>
              <a:ext uri="{FF2B5EF4-FFF2-40B4-BE49-F238E27FC236}">
                <a16:creationId xmlns:a16="http://schemas.microsoft.com/office/drawing/2014/main" id="{039877DF-1FE6-4BF0-A72E-38262E93B762}"/>
              </a:ext>
            </a:extLst>
          </p:cNvPr>
          <p:cNvPicPr>
            <a:picLocks noChangeAspect="1"/>
          </p:cNvPicPr>
          <p:nvPr/>
        </p:nvPicPr>
        <p:blipFill>
          <a:blip r:embed="rId5"/>
          <a:stretch>
            <a:fillRect/>
          </a:stretch>
        </p:blipFill>
        <p:spPr>
          <a:xfrm>
            <a:off x="19905396" y="12649780"/>
            <a:ext cx="5746264" cy="1994390"/>
          </a:xfrm>
          <a:prstGeom prst="rect">
            <a:avLst/>
          </a:prstGeom>
        </p:spPr>
      </p:pic>
      <p:sp>
        <p:nvSpPr>
          <p:cNvPr id="24" name="TextBox 23">
            <a:extLst>
              <a:ext uri="{FF2B5EF4-FFF2-40B4-BE49-F238E27FC236}">
                <a16:creationId xmlns:a16="http://schemas.microsoft.com/office/drawing/2014/main" id="{121D9878-B392-45CD-A6B4-47B2ED9F51FC}"/>
              </a:ext>
            </a:extLst>
          </p:cNvPr>
          <p:cNvSpPr txBox="1"/>
          <p:nvPr/>
        </p:nvSpPr>
        <p:spPr>
          <a:xfrm>
            <a:off x="22092781" y="12077778"/>
            <a:ext cx="4480421" cy="507831"/>
          </a:xfrm>
          <a:prstGeom prst="rect">
            <a:avLst/>
          </a:prstGeom>
          <a:noFill/>
        </p:spPr>
        <p:txBody>
          <a:bodyPr wrap="square" rtlCol="0">
            <a:spAutoFit/>
          </a:bodyPr>
          <a:lstStyle/>
          <a:p>
            <a:r>
              <a:rPr lang="en-US" sz="2700" b="1" i="1" dirty="0"/>
              <a:t>Classification summary</a:t>
            </a:r>
          </a:p>
        </p:txBody>
      </p:sp>
      <p:sp>
        <p:nvSpPr>
          <p:cNvPr id="26" name="TextBox 25">
            <a:extLst>
              <a:ext uri="{FF2B5EF4-FFF2-40B4-BE49-F238E27FC236}">
                <a16:creationId xmlns:a16="http://schemas.microsoft.com/office/drawing/2014/main" id="{3BFEFCD7-AEEE-4239-83F7-7E917964C1F2}"/>
              </a:ext>
            </a:extLst>
          </p:cNvPr>
          <p:cNvSpPr txBox="1"/>
          <p:nvPr/>
        </p:nvSpPr>
        <p:spPr>
          <a:xfrm>
            <a:off x="9965743" y="11425773"/>
            <a:ext cx="6938622" cy="507831"/>
          </a:xfrm>
          <a:prstGeom prst="rect">
            <a:avLst/>
          </a:prstGeom>
          <a:noFill/>
        </p:spPr>
        <p:txBody>
          <a:bodyPr wrap="square" rtlCol="0">
            <a:spAutoFit/>
          </a:bodyPr>
          <a:lstStyle/>
          <a:p>
            <a:r>
              <a:rPr lang="en-US" sz="2700" b="1" i="1" dirty="0"/>
              <a:t>Detailed classification results</a:t>
            </a:r>
          </a:p>
        </p:txBody>
      </p:sp>
      <p:pic>
        <p:nvPicPr>
          <p:cNvPr id="27" name="Picture 26" descr="Table&#10;&#10;Description automatically generated">
            <a:extLst>
              <a:ext uri="{FF2B5EF4-FFF2-40B4-BE49-F238E27FC236}">
                <a16:creationId xmlns:a16="http://schemas.microsoft.com/office/drawing/2014/main" id="{B9724368-16EA-4EA6-9E78-B28DFC87F92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658716" y="4940517"/>
            <a:ext cx="4995016" cy="1881571"/>
          </a:xfrm>
          <a:prstGeom prst="rect">
            <a:avLst/>
          </a:prstGeom>
        </p:spPr>
      </p:pic>
      <p:sp>
        <p:nvSpPr>
          <p:cNvPr id="28" name="TextBox 27">
            <a:extLst>
              <a:ext uri="{FF2B5EF4-FFF2-40B4-BE49-F238E27FC236}">
                <a16:creationId xmlns:a16="http://schemas.microsoft.com/office/drawing/2014/main" id="{9D0CC73A-FECC-4261-B8BD-52B4918C47AF}"/>
              </a:ext>
            </a:extLst>
          </p:cNvPr>
          <p:cNvSpPr txBox="1"/>
          <p:nvPr/>
        </p:nvSpPr>
        <p:spPr>
          <a:xfrm>
            <a:off x="14598857" y="4351417"/>
            <a:ext cx="5289257" cy="507831"/>
          </a:xfrm>
          <a:prstGeom prst="rect">
            <a:avLst/>
          </a:prstGeom>
          <a:noFill/>
        </p:spPr>
        <p:txBody>
          <a:bodyPr wrap="square" rtlCol="0">
            <a:spAutoFit/>
          </a:bodyPr>
          <a:lstStyle/>
          <a:p>
            <a:pPr algn="ctr"/>
            <a:r>
              <a:rPr lang="en-US" sz="2700" b="1" i="1" dirty="0"/>
              <a:t>Metagenomic assembly summary</a:t>
            </a:r>
          </a:p>
        </p:txBody>
      </p:sp>
      <p:sp>
        <p:nvSpPr>
          <p:cNvPr id="29" name="TextBox 28">
            <a:extLst>
              <a:ext uri="{FF2B5EF4-FFF2-40B4-BE49-F238E27FC236}">
                <a16:creationId xmlns:a16="http://schemas.microsoft.com/office/drawing/2014/main" id="{39EAD052-9739-4CC5-989D-8106D6302293}"/>
              </a:ext>
            </a:extLst>
          </p:cNvPr>
          <p:cNvSpPr txBox="1"/>
          <p:nvPr/>
        </p:nvSpPr>
        <p:spPr>
          <a:xfrm>
            <a:off x="16025444" y="6709207"/>
            <a:ext cx="3783297" cy="2585323"/>
          </a:xfrm>
          <a:prstGeom prst="rect">
            <a:avLst/>
          </a:prstGeom>
          <a:noFill/>
        </p:spPr>
        <p:txBody>
          <a:bodyPr wrap="square" rtlCol="0">
            <a:spAutoFit/>
          </a:bodyPr>
          <a:lstStyle/>
          <a:p>
            <a:pPr algn="r"/>
            <a:r>
              <a:rPr lang="en-US" sz="2430" b="1" i="1" dirty="0"/>
              <a:t>Notes on metagenomic assembly: </a:t>
            </a:r>
          </a:p>
          <a:p>
            <a:pPr algn="r"/>
            <a:r>
              <a:rPr lang="en-US" sz="1890" i="1" dirty="0"/>
              <a:t>Contiguity is defined as assembly length divided by N50 score.  </a:t>
            </a:r>
          </a:p>
          <a:p>
            <a:pPr algn="r"/>
            <a:r>
              <a:rPr lang="en-US" sz="1890" i="1" dirty="0"/>
              <a:t>Quality draft denotes medium quality draft assembly according to Bowers et al. (2017)</a:t>
            </a:r>
            <a:r>
              <a:rPr lang="en-US" sz="1890" i="1" baseline="30000" dirty="0"/>
              <a:t>3</a:t>
            </a:r>
            <a:r>
              <a:rPr lang="en-US" sz="1890" i="1" dirty="0"/>
              <a:t> minimum information of MAGs.</a:t>
            </a:r>
            <a:endParaRPr lang="en-US" sz="1890" dirty="0"/>
          </a:p>
        </p:txBody>
      </p:sp>
      <p:sp>
        <p:nvSpPr>
          <p:cNvPr id="30" name="TextBox 29">
            <a:extLst>
              <a:ext uri="{FF2B5EF4-FFF2-40B4-BE49-F238E27FC236}">
                <a16:creationId xmlns:a16="http://schemas.microsoft.com/office/drawing/2014/main" id="{D8037E09-73C7-420E-B6D8-B27530692479}"/>
              </a:ext>
            </a:extLst>
          </p:cNvPr>
          <p:cNvSpPr txBox="1"/>
          <p:nvPr/>
        </p:nvSpPr>
        <p:spPr>
          <a:xfrm>
            <a:off x="19043772" y="16422258"/>
            <a:ext cx="7132639" cy="1837426"/>
          </a:xfrm>
          <a:prstGeom prst="rect">
            <a:avLst/>
          </a:prstGeom>
          <a:noFill/>
        </p:spPr>
        <p:txBody>
          <a:bodyPr wrap="square" rtlCol="0">
            <a:spAutoFit/>
          </a:bodyPr>
          <a:lstStyle/>
          <a:p>
            <a:pPr algn="r"/>
            <a:r>
              <a:rPr lang="en-US" sz="3240" b="1" dirty="0">
                <a:solidFill>
                  <a:srgbClr val="002060"/>
                </a:solidFill>
              </a:rPr>
              <a:t>References</a:t>
            </a:r>
          </a:p>
          <a:p>
            <a:pPr algn="r"/>
            <a:r>
              <a:rPr lang="en-US" sz="2430" dirty="0"/>
              <a:t>1. </a:t>
            </a:r>
            <a:r>
              <a:rPr lang="en-US" sz="1890" dirty="0"/>
              <a:t>Chen, Z et al. 2020. </a:t>
            </a:r>
            <a:r>
              <a:rPr lang="en-US" sz="1890" i="1" dirty="0"/>
              <a:t>Genome Research </a:t>
            </a:r>
            <a:r>
              <a:rPr lang="en-US" sz="1890" b="1" dirty="0"/>
              <a:t>30</a:t>
            </a:r>
            <a:r>
              <a:rPr lang="en-US" sz="1890" dirty="0"/>
              <a:t>: 898-909.</a:t>
            </a:r>
          </a:p>
          <a:p>
            <a:pPr algn="r"/>
            <a:r>
              <a:rPr lang="en-US" sz="1890" dirty="0"/>
              <a:t>2. </a:t>
            </a:r>
            <a:r>
              <a:rPr lang="en-US" sz="1890" dirty="0" err="1"/>
              <a:t>Dongwan</a:t>
            </a:r>
            <a:r>
              <a:rPr lang="en-US" sz="1890" dirty="0"/>
              <a:t> et al. 2019. </a:t>
            </a:r>
            <a:r>
              <a:rPr lang="en-US" sz="1890" dirty="0" err="1"/>
              <a:t>PeerJ</a:t>
            </a:r>
            <a:r>
              <a:rPr lang="en-US" sz="1890" dirty="0"/>
              <a:t>, 7:e7359</a:t>
            </a:r>
          </a:p>
          <a:p>
            <a:pPr algn="r"/>
            <a:r>
              <a:rPr lang="en-US" sz="1890" dirty="0"/>
              <a:t>3. Bowers et al. 2017. Nat. </a:t>
            </a:r>
            <a:r>
              <a:rPr lang="en-US" sz="1890" dirty="0" err="1"/>
              <a:t>Biotechnol</a:t>
            </a:r>
            <a:r>
              <a:rPr lang="en-US" sz="1890" dirty="0"/>
              <a:t>. 35:725–731</a:t>
            </a:r>
          </a:p>
          <a:p>
            <a:pPr algn="r"/>
            <a:r>
              <a:rPr lang="en-US" sz="1890" dirty="0"/>
              <a:t>4. Wick et al. 2017. </a:t>
            </a:r>
            <a:r>
              <a:rPr lang="en-US" sz="1890" dirty="0" err="1"/>
              <a:t>PLoS</a:t>
            </a:r>
            <a:r>
              <a:rPr lang="en-US" sz="1890" dirty="0"/>
              <a:t> </a:t>
            </a:r>
            <a:r>
              <a:rPr lang="en-US" sz="1890" dirty="0" err="1"/>
              <a:t>Comput</a:t>
            </a:r>
            <a:r>
              <a:rPr lang="en-US" sz="1890" dirty="0"/>
              <a:t> Biol 13(6): e1005595. </a:t>
            </a:r>
          </a:p>
        </p:txBody>
      </p:sp>
      <p:sp>
        <p:nvSpPr>
          <p:cNvPr id="31" name="TextBox 30">
            <a:extLst>
              <a:ext uri="{FF2B5EF4-FFF2-40B4-BE49-F238E27FC236}">
                <a16:creationId xmlns:a16="http://schemas.microsoft.com/office/drawing/2014/main" id="{29C6B9D8-85CA-44EB-ABDF-748122E9E5E2}"/>
              </a:ext>
            </a:extLst>
          </p:cNvPr>
          <p:cNvSpPr txBox="1"/>
          <p:nvPr/>
        </p:nvSpPr>
        <p:spPr>
          <a:xfrm>
            <a:off x="-45721" y="15431309"/>
            <a:ext cx="10075026" cy="590931"/>
          </a:xfrm>
          <a:prstGeom prst="rect">
            <a:avLst/>
          </a:prstGeom>
          <a:noFill/>
        </p:spPr>
        <p:txBody>
          <a:bodyPr wrap="square">
            <a:spAutoFit/>
          </a:bodyPr>
          <a:lstStyle/>
          <a:p>
            <a:pPr algn="ctr" defTabSz="1234440">
              <a:defRPr/>
            </a:pPr>
            <a:r>
              <a:rPr lang="en-US" sz="3240" b="1" dirty="0">
                <a:solidFill>
                  <a:srgbClr val="002060"/>
                </a:solidFill>
                <a:latin typeface="Calibri" panose="020F0502020204030204" pitchFamily="34" charset="0"/>
                <a:cs typeface="Calibri" panose="020F0502020204030204" pitchFamily="34" charset="0"/>
              </a:rPr>
              <a:t>TELL-seq Library Workflow is Simple &amp; Scalable</a:t>
            </a:r>
          </a:p>
        </p:txBody>
      </p:sp>
      <p:grpSp>
        <p:nvGrpSpPr>
          <p:cNvPr id="34" name="Group 33">
            <a:extLst>
              <a:ext uri="{FF2B5EF4-FFF2-40B4-BE49-F238E27FC236}">
                <a16:creationId xmlns:a16="http://schemas.microsoft.com/office/drawing/2014/main" id="{5E18F784-83B6-46C4-B0F4-BD8F2D13680A}"/>
              </a:ext>
            </a:extLst>
          </p:cNvPr>
          <p:cNvGrpSpPr/>
          <p:nvPr/>
        </p:nvGrpSpPr>
        <p:grpSpPr>
          <a:xfrm>
            <a:off x="570105" y="12294622"/>
            <a:ext cx="8593074" cy="2959287"/>
            <a:chOff x="324394" y="4250887"/>
            <a:chExt cx="3518476" cy="1303140"/>
          </a:xfrm>
        </p:grpSpPr>
        <p:pic>
          <p:nvPicPr>
            <p:cNvPr id="35" name="Picture 34">
              <a:extLst>
                <a:ext uri="{FF2B5EF4-FFF2-40B4-BE49-F238E27FC236}">
                  <a16:creationId xmlns:a16="http://schemas.microsoft.com/office/drawing/2014/main" id="{85B24176-F26F-44A7-ACA6-99E09477ECAC}"/>
                </a:ext>
              </a:extLst>
            </p:cNvPr>
            <p:cNvPicPr>
              <a:picLocks noChangeAspect="1"/>
            </p:cNvPicPr>
            <p:nvPr/>
          </p:nvPicPr>
          <p:blipFill>
            <a:blip r:embed="rId7"/>
            <a:stretch>
              <a:fillRect/>
            </a:stretch>
          </p:blipFill>
          <p:spPr>
            <a:xfrm>
              <a:off x="324394" y="4250887"/>
              <a:ext cx="3518476" cy="1303140"/>
            </a:xfrm>
            <a:prstGeom prst="rect">
              <a:avLst/>
            </a:prstGeom>
          </p:spPr>
        </p:pic>
        <p:sp>
          <p:nvSpPr>
            <p:cNvPr id="36" name="TextBox 35">
              <a:extLst>
                <a:ext uri="{FF2B5EF4-FFF2-40B4-BE49-F238E27FC236}">
                  <a16:creationId xmlns:a16="http://schemas.microsoft.com/office/drawing/2014/main" id="{D195FCFF-56E0-43B6-993B-10E7308A63C9}"/>
                </a:ext>
              </a:extLst>
            </p:cNvPr>
            <p:cNvSpPr txBox="1"/>
            <p:nvPr/>
          </p:nvSpPr>
          <p:spPr>
            <a:xfrm>
              <a:off x="1052249" y="4694984"/>
              <a:ext cx="496258" cy="150440"/>
            </a:xfrm>
            <a:prstGeom prst="rect">
              <a:avLst/>
            </a:prstGeom>
            <a:noFill/>
          </p:spPr>
          <p:txBody>
            <a:bodyPr wrap="square" rtlCol="0">
              <a:spAutoFit/>
            </a:bodyPr>
            <a:lstStyle/>
            <a:p>
              <a:r>
                <a:rPr lang="en-US" sz="1620" dirty="0">
                  <a:solidFill>
                    <a:schemeClr val="accent2">
                      <a:lumMod val="50000"/>
                    </a:schemeClr>
                  </a:solidFill>
                </a:rPr>
                <a:t>TELL Bead</a:t>
              </a:r>
            </a:p>
          </p:txBody>
        </p:sp>
        <p:sp>
          <p:nvSpPr>
            <p:cNvPr id="37" name="TextBox 36">
              <a:extLst>
                <a:ext uri="{FF2B5EF4-FFF2-40B4-BE49-F238E27FC236}">
                  <a16:creationId xmlns:a16="http://schemas.microsoft.com/office/drawing/2014/main" id="{B0B57BBF-8E29-4418-A428-2F751E0BC768}"/>
                </a:ext>
              </a:extLst>
            </p:cNvPr>
            <p:cNvSpPr txBox="1"/>
            <p:nvPr/>
          </p:nvSpPr>
          <p:spPr>
            <a:xfrm>
              <a:off x="1826160" y="4754072"/>
              <a:ext cx="496258" cy="150440"/>
            </a:xfrm>
            <a:prstGeom prst="rect">
              <a:avLst/>
            </a:prstGeom>
            <a:noFill/>
          </p:spPr>
          <p:txBody>
            <a:bodyPr wrap="square" rtlCol="0">
              <a:spAutoFit/>
            </a:bodyPr>
            <a:lstStyle/>
            <a:p>
              <a:r>
                <a:rPr lang="en-US" sz="1620" dirty="0">
                  <a:solidFill>
                    <a:schemeClr val="accent2">
                      <a:lumMod val="50000"/>
                    </a:schemeClr>
                  </a:solidFill>
                </a:rPr>
                <a:t>TELL Bead</a:t>
              </a:r>
            </a:p>
          </p:txBody>
        </p:sp>
        <p:sp>
          <p:nvSpPr>
            <p:cNvPr id="38" name="TextBox 37">
              <a:extLst>
                <a:ext uri="{FF2B5EF4-FFF2-40B4-BE49-F238E27FC236}">
                  <a16:creationId xmlns:a16="http://schemas.microsoft.com/office/drawing/2014/main" id="{80403BC7-10AB-403C-AFBF-D5BEF10D30E0}"/>
                </a:ext>
              </a:extLst>
            </p:cNvPr>
            <p:cNvSpPr txBox="1"/>
            <p:nvPr/>
          </p:nvSpPr>
          <p:spPr>
            <a:xfrm>
              <a:off x="2560640" y="4847485"/>
              <a:ext cx="496258" cy="150440"/>
            </a:xfrm>
            <a:prstGeom prst="rect">
              <a:avLst/>
            </a:prstGeom>
            <a:noFill/>
          </p:spPr>
          <p:txBody>
            <a:bodyPr wrap="square" rtlCol="0">
              <a:spAutoFit/>
            </a:bodyPr>
            <a:lstStyle/>
            <a:p>
              <a:r>
                <a:rPr lang="en-US" sz="1620" dirty="0">
                  <a:solidFill>
                    <a:schemeClr val="accent2">
                      <a:lumMod val="50000"/>
                    </a:schemeClr>
                  </a:solidFill>
                </a:rPr>
                <a:t>TELL Bead</a:t>
              </a:r>
            </a:p>
          </p:txBody>
        </p:sp>
      </p:grpSp>
      <p:sp>
        <p:nvSpPr>
          <p:cNvPr id="40" name="Title 1">
            <a:extLst>
              <a:ext uri="{FF2B5EF4-FFF2-40B4-BE49-F238E27FC236}">
                <a16:creationId xmlns:a16="http://schemas.microsoft.com/office/drawing/2014/main" id="{196A443B-1A7B-43B1-9F34-DB0ADB03EB9A}"/>
              </a:ext>
            </a:extLst>
          </p:cNvPr>
          <p:cNvSpPr txBox="1">
            <a:spLocks/>
          </p:cNvSpPr>
          <p:nvPr/>
        </p:nvSpPr>
        <p:spPr>
          <a:xfrm>
            <a:off x="372534" y="10986538"/>
            <a:ext cx="8965067" cy="716445"/>
          </a:xfrm>
          <a:prstGeom prst="rect">
            <a:avLst/>
          </a:prstGeom>
        </p:spPr>
        <p:txBody>
          <a:bodyPr vert="horz" lIns="246888" tIns="123444" rIns="246888" bIns="123444" rtlCol="0" anchor="b">
            <a:normAutofit/>
          </a:bodyPr>
          <a:lstStyle>
            <a:lvl1pPr algn="ctr" defTabSz="3291840" rtl="0" eaLnBrk="1" latinLnBrk="0" hangingPunct="1">
              <a:lnSpc>
                <a:spcPct val="90000"/>
              </a:lnSpc>
              <a:spcBef>
                <a:spcPct val="0"/>
              </a:spcBef>
              <a:buNone/>
              <a:defRPr sz="21600" kern="1200">
                <a:solidFill>
                  <a:schemeClr val="tx1"/>
                </a:solidFill>
                <a:latin typeface="+mj-lt"/>
                <a:ea typeface="+mj-ea"/>
                <a:cs typeface="+mj-cs"/>
              </a:defRPr>
            </a:lvl1pPr>
          </a:lstStyle>
          <a:p>
            <a:r>
              <a:rPr lang="en-US" sz="3240" b="1" dirty="0">
                <a:solidFill>
                  <a:srgbClr val="323185"/>
                </a:solidFill>
                <a:latin typeface="+mn-lt"/>
                <a:cs typeface="Calibri" panose="020F0502020204030204" pitchFamily="34" charset="0"/>
              </a:rPr>
              <a:t>How Does UST TELL-seq Work?</a:t>
            </a:r>
          </a:p>
        </p:txBody>
      </p:sp>
      <p:sp>
        <p:nvSpPr>
          <p:cNvPr id="41" name="TextBox 40">
            <a:extLst>
              <a:ext uri="{FF2B5EF4-FFF2-40B4-BE49-F238E27FC236}">
                <a16:creationId xmlns:a16="http://schemas.microsoft.com/office/drawing/2014/main" id="{C85FB9FA-42E8-4E24-B3B9-9679D15854B2}"/>
              </a:ext>
            </a:extLst>
          </p:cNvPr>
          <p:cNvSpPr txBox="1"/>
          <p:nvPr/>
        </p:nvSpPr>
        <p:spPr>
          <a:xfrm>
            <a:off x="829930" y="11545830"/>
            <a:ext cx="8073429" cy="549381"/>
          </a:xfrm>
          <a:prstGeom prst="rect">
            <a:avLst/>
          </a:prstGeom>
          <a:noFill/>
        </p:spPr>
        <p:txBody>
          <a:bodyPr wrap="none" rtlCol="0">
            <a:spAutoFit/>
          </a:bodyPr>
          <a:lstStyle/>
          <a:p>
            <a:pPr algn="ctr"/>
            <a:r>
              <a:rPr lang="en-US" sz="2970" b="1" dirty="0">
                <a:solidFill>
                  <a:srgbClr val="05AF65"/>
                </a:solidFill>
              </a:rPr>
              <a:t>T</a:t>
            </a:r>
            <a:r>
              <a:rPr lang="en-US" sz="2970" dirty="0">
                <a:solidFill>
                  <a:schemeClr val="bg1">
                    <a:lumMod val="50000"/>
                  </a:schemeClr>
                </a:solidFill>
              </a:rPr>
              <a:t>ransposase </a:t>
            </a:r>
            <a:r>
              <a:rPr lang="en-US" sz="2970" b="1" dirty="0">
                <a:solidFill>
                  <a:srgbClr val="05AF65"/>
                </a:solidFill>
              </a:rPr>
              <a:t>E</a:t>
            </a:r>
            <a:r>
              <a:rPr lang="en-US" sz="2970" dirty="0">
                <a:solidFill>
                  <a:schemeClr val="bg1">
                    <a:lumMod val="50000"/>
                  </a:schemeClr>
                </a:solidFill>
              </a:rPr>
              <a:t>nzyme </a:t>
            </a:r>
            <a:r>
              <a:rPr lang="en-US" sz="2970" b="1" dirty="0">
                <a:solidFill>
                  <a:srgbClr val="05AF65"/>
                </a:solidFill>
              </a:rPr>
              <a:t>L</a:t>
            </a:r>
            <a:r>
              <a:rPr lang="en-US" sz="2970" dirty="0">
                <a:solidFill>
                  <a:schemeClr val="bg1">
                    <a:lumMod val="50000"/>
                  </a:schemeClr>
                </a:solidFill>
              </a:rPr>
              <a:t>inked </a:t>
            </a:r>
            <a:r>
              <a:rPr lang="en-US" sz="2970" b="1" dirty="0">
                <a:solidFill>
                  <a:srgbClr val="05AF65"/>
                </a:solidFill>
              </a:rPr>
              <a:t>L</a:t>
            </a:r>
            <a:r>
              <a:rPr lang="en-US" sz="2970" dirty="0">
                <a:solidFill>
                  <a:schemeClr val="bg1">
                    <a:lumMod val="50000"/>
                  </a:schemeClr>
                </a:solidFill>
              </a:rPr>
              <a:t>ong</a:t>
            </a:r>
            <a:r>
              <a:rPr lang="en-US" sz="2970" b="1" dirty="0">
                <a:solidFill>
                  <a:srgbClr val="00B050"/>
                </a:solidFill>
              </a:rPr>
              <a:t>-</a:t>
            </a:r>
            <a:r>
              <a:rPr lang="en-US" sz="2970" dirty="0">
                <a:solidFill>
                  <a:schemeClr val="bg1">
                    <a:lumMod val="50000"/>
                  </a:schemeClr>
                </a:solidFill>
              </a:rPr>
              <a:t>Read </a:t>
            </a:r>
            <a:r>
              <a:rPr lang="en-US" sz="2970" b="1" dirty="0">
                <a:solidFill>
                  <a:srgbClr val="05AF65"/>
                </a:solidFill>
              </a:rPr>
              <a:t>Seq</a:t>
            </a:r>
            <a:r>
              <a:rPr lang="en-US" sz="2970" dirty="0">
                <a:solidFill>
                  <a:schemeClr val="bg1">
                    <a:lumMod val="50000"/>
                  </a:schemeClr>
                </a:solidFill>
              </a:rPr>
              <a:t>uencing</a:t>
            </a:r>
          </a:p>
        </p:txBody>
      </p:sp>
      <p:sp>
        <p:nvSpPr>
          <p:cNvPr id="42" name="TextBox 41">
            <a:extLst>
              <a:ext uri="{FF2B5EF4-FFF2-40B4-BE49-F238E27FC236}">
                <a16:creationId xmlns:a16="http://schemas.microsoft.com/office/drawing/2014/main" id="{3ED9C16B-7B40-4112-9B17-74DBE2D4652C}"/>
              </a:ext>
            </a:extLst>
          </p:cNvPr>
          <p:cNvSpPr txBox="1"/>
          <p:nvPr/>
        </p:nvSpPr>
        <p:spPr>
          <a:xfrm>
            <a:off x="23265156" y="3147884"/>
            <a:ext cx="9996720" cy="507831"/>
          </a:xfrm>
          <a:prstGeom prst="rect">
            <a:avLst/>
          </a:prstGeom>
          <a:noFill/>
        </p:spPr>
        <p:txBody>
          <a:bodyPr wrap="square" rtlCol="0">
            <a:spAutoFit/>
          </a:bodyPr>
          <a:lstStyle/>
          <a:p>
            <a:pPr algn="ctr"/>
            <a:r>
              <a:rPr lang="en-US" sz="2700" b="1" i="1" dirty="0"/>
              <a:t>Detailed metagenomic assembly and genome binning results</a:t>
            </a:r>
          </a:p>
        </p:txBody>
      </p:sp>
      <p:sp>
        <p:nvSpPr>
          <p:cNvPr id="9" name="TextBox 8">
            <a:extLst>
              <a:ext uri="{FF2B5EF4-FFF2-40B4-BE49-F238E27FC236}">
                <a16:creationId xmlns:a16="http://schemas.microsoft.com/office/drawing/2014/main" id="{651E8BBA-549E-4A58-A7FB-F7D7DFFE677D}"/>
              </a:ext>
            </a:extLst>
          </p:cNvPr>
          <p:cNvSpPr txBox="1"/>
          <p:nvPr/>
        </p:nvSpPr>
        <p:spPr>
          <a:xfrm>
            <a:off x="14027749" y="10747915"/>
            <a:ext cx="10342547" cy="590931"/>
          </a:xfrm>
          <a:prstGeom prst="rect">
            <a:avLst/>
          </a:prstGeom>
          <a:noFill/>
        </p:spPr>
        <p:txBody>
          <a:bodyPr wrap="square" rtlCol="0">
            <a:spAutoFit/>
          </a:bodyPr>
          <a:lstStyle/>
          <a:p>
            <a:r>
              <a:rPr lang="en-US" sz="3240" b="1" dirty="0">
                <a:solidFill>
                  <a:srgbClr val="002060"/>
                </a:solidFill>
              </a:rPr>
              <a:t>2. Taxonomic Classification &amp; Abundance Estimation</a:t>
            </a:r>
          </a:p>
        </p:txBody>
      </p:sp>
      <p:sp>
        <p:nvSpPr>
          <p:cNvPr id="10" name="TextBox 9">
            <a:extLst>
              <a:ext uri="{FF2B5EF4-FFF2-40B4-BE49-F238E27FC236}">
                <a16:creationId xmlns:a16="http://schemas.microsoft.com/office/drawing/2014/main" id="{3B605FC0-644A-4A4B-A7D3-DDB1F321ED34}"/>
              </a:ext>
            </a:extLst>
          </p:cNvPr>
          <p:cNvSpPr txBox="1"/>
          <p:nvPr/>
        </p:nvSpPr>
        <p:spPr>
          <a:xfrm>
            <a:off x="14641321" y="2432267"/>
            <a:ext cx="15037723" cy="590931"/>
          </a:xfrm>
          <a:prstGeom prst="rect">
            <a:avLst/>
          </a:prstGeom>
          <a:noFill/>
        </p:spPr>
        <p:txBody>
          <a:bodyPr wrap="square" rtlCol="0">
            <a:spAutoFit/>
          </a:bodyPr>
          <a:lstStyle/>
          <a:p>
            <a:pPr algn="ctr"/>
            <a:r>
              <a:rPr lang="en-US" sz="3240" b="1" dirty="0">
                <a:solidFill>
                  <a:srgbClr val="002060"/>
                </a:solidFill>
              </a:rPr>
              <a:t>1. Metagenomic Assembly &amp; Genome Binning</a:t>
            </a:r>
          </a:p>
        </p:txBody>
      </p:sp>
      <p:pic>
        <p:nvPicPr>
          <p:cNvPr id="13" name="Picture 12">
            <a:extLst>
              <a:ext uri="{FF2B5EF4-FFF2-40B4-BE49-F238E27FC236}">
                <a16:creationId xmlns:a16="http://schemas.microsoft.com/office/drawing/2014/main" id="{35DC28DB-050D-4A9E-894A-99DA5D1B7205}"/>
              </a:ext>
            </a:extLst>
          </p:cNvPr>
          <p:cNvPicPr>
            <a:picLocks noChangeAspect="1"/>
          </p:cNvPicPr>
          <p:nvPr/>
        </p:nvPicPr>
        <p:blipFill>
          <a:blip r:embed="rId8"/>
          <a:stretch>
            <a:fillRect/>
          </a:stretch>
        </p:blipFill>
        <p:spPr>
          <a:xfrm>
            <a:off x="10154259" y="11972017"/>
            <a:ext cx="9511881" cy="6274641"/>
          </a:xfrm>
          <a:prstGeom prst="rect">
            <a:avLst/>
          </a:prstGeom>
        </p:spPr>
      </p:pic>
      <p:pic>
        <p:nvPicPr>
          <p:cNvPr id="14" name="Picture 13">
            <a:extLst>
              <a:ext uri="{FF2B5EF4-FFF2-40B4-BE49-F238E27FC236}">
                <a16:creationId xmlns:a16="http://schemas.microsoft.com/office/drawing/2014/main" id="{1CA84212-00F5-4506-96B5-38D2050B6931}"/>
              </a:ext>
            </a:extLst>
          </p:cNvPr>
          <p:cNvPicPr>
            <a:picLocks noChangeAspect="1"/>
          </p:cNvPicPr>
          <p:nvPr/>
        </p:nvPicPr>
        <p:blipFill>
          <a:blip r:embed="rId9"/>
          <a:stretch>
            <a:fillRect/>
          </a:stretch>
        </p:blipFill>
        <p:spPr>
          <a:xfrm>
            <a:off x="19808741" y="3660226"/>
            <a:ext cx="12782823" cy="6310553"/>
          </a:xfrm>
          <a:prstGeom prst="rect">
            <a:avLst/>
          </a:prstGeom>
        </p:spPr>
      </p:pic>
      <p:pic>
        <p:nvPicPr>
          <p:cNvPr id="15" name="Picture 14">
            <a:extLst>
              <a:ext uri="{FF2B5EF4-FFF2-40B4-BE49-F238E27FC236}">
                <a16:creationId xmlns:a16="http://schemas.microsoft.com/office/drawing/2014/main" id="{BEA68767-302D-437D-B48D-75698E989DFC}"/>
              </a:ext>
            </a:extLst>
          </p:cNvPr>
          <p:cNvPicPr>
            <a:picLocks noChangeAspect="1"/>
          </p:cNvPicPr>
          <p:nvPr/>
        </p:nvPicPr>
        <p:blipFill>
          <a:blip r:embed="rId10"/>
          <a:stretch>
            <a:fillRect/>
          </a:stretch>
        </p:blipFill>
        <p:spPr>
          <a:xfrm>
            <a:off x="396518" y="16069948"/>
            <a:ext cx="9190549" cy="2176710"/>
          </a:xfrm>
          <a:prstGeom prst="rect">
            <a:avLst/>
          </a:prstGeom>
        </p:spPr>
      </p:pic>
      <p:sp>
        <p:nvSpPr>
          <p:cNvPr id="39" name="Rectangle 38">
            <a:extLst>
              <a:ext uri="{FF2B5EF4-FFF2-40B4-BE49-F238E27FC236}">
                <a16:creationId xmlns:a16="http://schemas.microsoft.com/office/drawing/2014/main" id="{91E7E5FD-EFE2-EA40-A4F7-204C802CC6C6}"/>
              </a:ext>
            </a:extLst>
          </p:cNvPr>
          <p:cNvSpPr/>
          <p:nvPr/>
        </p:nvSpPr>
        <p:spPr>
          <a:xfrm>
            <a:off x="26110732" y="10069880"/>
            <a:ext cx="6744403" cy="8611974"/>
          </a:xfrm>
          <a:prstGeom prst="rect">
            <a:avLst/>
          </a:prstGeom>
          <a:solidFill>
            <a:schemeClr val="tx2">
              <a:lumMod val="20000"/>
              <a:lumOff val="80000"/>
              <a:alpha val="22453"/>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122" dirty="0"/>
          </a:p>
        </p:txBody>
      </p:sp>
      <p:sp>
        <p:nvSpPr>
          <p:cNvPr id="44" name="TextBox 43">
            <a:extLst>
              <a:ext uri="{FF2B5EF4-FFF2-40B4-BE49-F238E27FC236}">
                <a16:creationId xmlns:a16="http://schemas.microsoft.com/office/drawing/2014/main" id="{06E6E092-B6A7-8D40-8370-4551A8D9B24F}"/>
              </a:ext>
            </a:extLst>
          </p:cNvPr>
          <p:cNvSpPr txBox="1"/>
          <p:nvPr/>
        </p:nvSpPr>
        <p:spPr>
          <a:xfrm>
            <a:off x="26494733" y="10201810"/>
            <a:ext cx="6099440" cy="5826210"/>
          </a:xfrm>
          <a:prstGeom prst="rect">
            <a:avLst/>
          </a:prstGeom>
          <a:noFill/>
        </p:spPr>
        <p:txBody>
          <a:bodyPr wrap="square" rtlCol="0">
            <a:spAutoFit/>
          </a:bodyPr>
          <a:lstStyle/>
          <a:p>
            <a:pPr algn="just"/>
            <a:r>
              <a:rPr lang="en-US" sz="3240" b="1" dirty="0">
                <a:solidFill>
                  <a:srgbClr val="002060"/>
                </a:solidFill>
              </a:rPr>
              <a:t>Conclusions. </a:t>
            </a:r>
            <a:r>
              <a:rPr lang="en-US" sz="1890" dirty="0"/>
              <a:t>UST TELL-seq allows for long-range information to be integrated into short-read sequencing projects.  This offers several advantages to standard whole metagenome shotgun sequencing projects.  We have shown that </a:t>
            </a:r>
            <a:r>
              <a:rPr lang="en-US" sz="1890" i="1" dirty="0"/>
              <a:t>de novo </a:t>
            </a:r>
            <a:r>
              <a:rPr lang="en-US" sz="1890" dirty="0"/>
              <a:t>assembly of TELL-seq barcoded Illumina reads results in highly contiguous, high fidelity binned genome assemblies with N50 scores in the Mbp range.  Achieving this level of contiguity and fidelity normally requires the hybridization of high-fidelity short reads with error-prone long-read technologies, ideally from the same DNA extraction</a:t>
            </a:r>
            <a:r>
              <a:rPr lang="en-US" sz="1890" baseline="30000" dirty="0"/>
              <a:t>4</a:t>
            </a:r>
            <a:r>
              <a:rPr lang="en-US" sz="1890" dirty="0"/>
              <a:t>.  Using UST TELL-seq is a simpler process that can achieve similar results, with only a single sequencing source.  As a result, the highly contiguous and accurate contigs generated with TELL-seq can be used for various metagenomics downstream analysis steps, such as taxonomic classification and relative abundance estimation, with relatively low margins of error, as we have demonstrated with Tell-TaxContigs.  Tell-</a:t>
            </a:r>
            <a:r>
              <a:rPr lang="en-US" sz="1890" dirty="0" err="1"/>
              <a:t>TaxContigs</a:t>
            </a:r>
            <a:r>
              <a:rPr lang="en-US" sz="1890" dirty="0"/>
              <a:t> will be released publicly later this year.</a:t>
            </a:r>
          </a:p>
        </p:txBody>
      </p:sp>
    </p:spTree>
    <p:extLst>
      <p:ext uri="{BB962C8B-B14F-4D97-AF65-F5344CB8AC3E}">
        <p14:creationId xmlns:p14="http://schemas.microsoft.com/office/powerpoint/2010/main" val="39047255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108355</TotalTime>
  <Words>753</Words>
  <Application>Microsoft Office PowerPoint</Application>
  <PresentationFormat>Custom</PresentationFormat>
  <Paragraphs>27</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Colin Heberling</dc:creator>
  <cp:lastModifiedBy>Colin Heberling</cp:lastModifiedBy>
  <cp:revision>32</cp:revision>
  <cp:lastPrinted>2022-01-05T23:42:17Z</cp:lastPrinted>
  <dcterms:created xsi:type="dcterms:W3CDTF">2021-12-23T05:23:23Z</dcterms:created>
  <dcterms:modified xsi:type="dcterms:W3CDTF">2022-03-22T22:54:18Z</dcterms:modified>
</cp:coreProperties>
</file>